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3" r:id="rId3"/>
    <p:sldId id="314" r:id="rId4"/>
    <p:sldId id="315" r:id="rId5"/>
    <p:sldId id="316" r:id="rId6"/>
    <p:sldId id="317" r:id="rId7"/>
    <p:sldId id="292" r:id="rId8"/>
    <p:sldId id="294" r:id="rId9"/>
    <p:sldId id="318" r:id="rId10"/>
    <p:sldId id="319" r:id="rId11"/>
    <p:sldId id="320" r:id="rId12"/>
    <p:sldId id="321" r:id="rId13"/>
    <p:sldId id="301" r:id="rId14"/>
    <p:sldId id="309" r:id="rId15"/>
    <p:sldId id="310" r:id="rId16"/>
    <p:sldId id="311" r:id="rId17"/>
    <p:sldId id="312" r:id="rId18"/>
    <p:sldId id="313" r:id="rId19"/>
  </p:sldIdLst>
  <p:sldSz cx="9144000" cy="6858000" type="screen4x3"/>
  <p:notesSz cx="6797675" cy="9928225"/>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83A"/>
    <a:srgbClr val="FDE636"/>
    <a:srgbClr val="FFEA3B"/>
    <a:srgbClr val="FCE537"/>
    <a:srgbClr val="FFF35B"/>
    <a:srgbClr val="FFFF66"/>
    <a:srgbClr val="FEF76E"/>
    <a:srgbClr val="949B35"/>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p:cViewPr varScale="1">
        <p:scale>
          <a:sx n="110" d="100"/>
          <a:sy n="110" d="100"/>
        </p:scale>
        <p:origin x="1680"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4F1D65AC-314F-4469-82A7-B1A15CFF8D5F}" type="datetimeFigureOut">
              <a:rPr lang="ru-RU"/>
              <a:pPr>
                <a:defRPr/>
              </a:pPr>
              <a:t>06.10.2016</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0996E722-876F-4129-9197-C6D05171B49D}"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0A73BA39-C33A-4FBE-8533-361D7EA00E23}" type="datetimeFigureOut">
              <a:rPr lang="ru-RU"/>
              <a:pPr>
                <a:defRPr/>
              </a:pPr>
              <a:t>06.10.2016</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F1DC7BA-321F-48F3-82D9-D6B0124C0C72}"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BAEF23C1-1DD5-4C6D-931B-C00441652BF5}" type="datetimeFigureOut">
              <a:rPr lang="ru-RU"/>
              <a:pPr>
                <a:defRPr/>
              </a:pPr>
              <a:t>06.10.2016</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B428F5A2-0C4B-445C-A95C-7D0E672E1449}" type="slidenum">
              <a:rPr lang="ru-RU"/>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Заголовок и пункты">
    <p:spTree>
      <p:nvGrpSpPr>
        <p:cNvPr id="1" name=""/>
        <p:cNvGrpSpPr/>
        <p:nvPr/>
      </p:nvGrpSpPr>
      <p:grpSpPr>
        <a:xfrm>
          <a:off x="0" y="0"/>
          <a:ext cx="0" cy="0"/>
          <a:chOff x="0" y="0"/>
          <a:chExt cx="0" cy="0"/>
        </a:xfrm>
      </p:grpSpPr>
      <p:sp>
        <p:nvSpPr>
          <p:cNvPr id="18" name="Shape 18"/>
          <p:cNvSpPr>
            <a:spLocks noGrp="1"/>
          </p:cNvSpPr>
          <p:nvPr>
            <p:ph type="title"/>
          </p:nvPr>
        </p:nvSpPr>
        <p:spPr>
          <a:prstGeom prst="rect">
            <a:avLst/>
          </a:prstGeom>
        </p:spPr>
        <p:txBody>
          <a:bodyPr/>
          <a:lstStyle/>
          <a:p>
            <a:pPr lvl="0"/>
            <a:r>
              <a:rPr dirty="0" err="1"/>
              <a:t>Текст</a:t>
            </a:r>
            <a:r>
              <a:rPr dirty="0"/>
              <a:t> </a:t>
            </a:r>
            <a:r>
              <a:rPr dirty="0" err="1"/>
              <a:t>заголовка</a:t>
            </a:r>
            <a:endParaRPr dirty="0"/>
          </a:p>
        </p:txBody>
      </p:sp>
      <p:sp>
        <p:nvSpPr>
          <p:cNvPr id="19" name="Shape 19"/>
          <p:cNvSpPr>
            <a:spLocks noGrp="1"/>
          </p:cNvSpPr>
          <p:nvPr>
            <p:ph type="body" idx="1"/>
          </p:nvPr>
        </p:nvSpPr>
        <p:spPr>
          <a:prstGeom prst="rect">
            <a:avLst/>
          </a:prstGeom>
        </p:spPr>
        <p:txBody>
          <a:bodyPr/>
          <a:lstStyle/>
          <a:p>
            <a:pPr lvl="0"/>
            <a:r>
              <a:rPr dirty="0" err="1"/>
              <a:t>Уровень</a:t>
            </a:r>
            <a:r>
              <a:rPr dirty="0"/>
              <a:t> </a:t>
            </a:r>
            <a:r>
              <a:rPr dirty="0" err="1"/>
              <a:t>текста</a:t>
            </a:r>
            <a:r>
              <a:rPr dirty="0"/>
              <a:t> 1</a:t>
            </a:r>
          </a:p>
          <a:p>
            <a:pPr lvl="1"/>
            <a:r>
              <a:rPr dirty="0" err="1"/>
              <a:t>Уровень</a:t>
            </a:r>
            <a:r>
              <a:rPr dirty="0"/>
              <a:t> </a:t>
            </a:r>
            <a:r>
              <a:rPr dirty="0" err="1"/>
              <a:t>текста</a:t>
            </a:r>
            <a:r>
              <a:rPr dirty="0"/>
              <a:t> 2</a:t>
            </a:r>
          </a:p>
          <a:p>
            <a:pPr lvl="2"/>
            <a:r>
              <a:rPr dirty="0" err="1"/>
              <a:t>Уровень</a:t>
            </a:r>
            <a:r>
              <a:rPr dirty="0"/>
              <a:t> </a:t>
            </a:r>
            <a:r>
              <a:rPr dirty="0" err="1"/>
              <a:t>текста</a:t>
            </a:r>
            <a:r>
              <a:rPr dirty="0"/>
              <a:t> 3</a:t>
            </a:r>
          </a:p>
          <a:p>
            <a:pPr lvl="3"/>
            <a:r>
              <a:rPr dirty="0" err="1"/>
              <a:t>Уровень</a:t>
            </a:r>
            <a:r>
              <a:rPr dirty="0"/>
              <a:t> </a:t>
            </a:r>
            <a:r>
              <a:rPr dirty="0" err="1"/>
              <a:t>текста</a:t>
            </a:r>
            <a:r>
              <a:rPr dirty="0"/>
              <a:t> 4</a:t>
            </a:r>
          </a:p>
          <a:p>
            <a:pPr lvl="4"/>
            <a:r>
              <a:rPr dirty="0" err="1"/>
              <a:t>Уровень</a:t>
            </a:r>
            <a:r>
              <a:rPr dirty="0"/>
              <a:t> </a:t>
            </a:r>
            <a:r>
              <a:rPr dirty="0" err="1"/>
              <a:t>текста</a:t>
            </a:r>
            <a:r>
              <a:rPr dirty="0"/>
              <a:t> 5</a:t>
            </a: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Заголовок — вверху">
    <p:spTree>
      <p:nvGrpSpPr>
        <p:cNvPr id="1" name=""/>
        <p:cNvGrpSpPr/>
        <p:nvPr/>
      </p:nvGrpSpPr>
      <p:grpSpPr>
        <a:xfrm>
          <a:off x="0" y="0"/>
          <a:ext cx="0" cy="0"/>
          <a:chOff x="0" y="0"/>
          <a:chExt cx="0" cy="0"/>
        </a:xfrm>
      </p:grpSpPr>
      <p:sp>
        <p:nvSpPr>
          <p:cNvPr id="16" name="Shape 16"/>
          <p:cNvSpPr>
            <a:spLocks noGrp="1"/>
          </p:cNvSpPr>
          <p:nvPr>
            <p:ph type="title"/>
          </p:nvPr>
        </p:nvSpPr>
        <p:spPr>
          <a:prstGeom prst="rect">
            <a:avLst/>
          </a:prstGeom>
        </p:spPr>
        <p:txBody>
          <a:bodyPr/>
          <a:lstStyle/>
          <a:p>
            <a:pPr lvl="0"/>
            <a:r>
              <a:rPr dirty="0" err="1"/>
              <a:t>Текст</a:t>
            </a:r>
            <a:r>
              <a:rPr dirty="0"/>
              <a:t> </a:t>
            </a:r>
            <a:r>
              <a:rPr dirty="0" err="1"/>
              <a:t>заголовка</a:t>
            </a:r>
            <a:endParaRPr dirty="0"/>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ECDBA039-738C-4296-95AE-969A07D5E01B}" type="datetimeFigureOut">
              <a:rPr lang="ru-RU"/>
              <a:pPr>
                <a:defRPr/>
              </a:pPr>
              <a:t>06.10.2016</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F8C14912-326F-4D3D-8264-E9D2DAD23901}"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BF5B614B-A969-4C5F-8800-BEC7C8F88289}" type="datetimeFigureOut">
              <a:rPr lang="ru-RU"/>
              <a:pPr>
                <a:defRPr/>
              </a:pPr>
              <a:t>06.10.2016</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BE3FDB09-597F-4758-B81A-8A0EF30FCED4}"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39AF367A-BC61-45EB-8AA7-D2D8220937AF}" type="datetimeFigureOut">
              <a:rPr lang="ru-RU"/>
              <a:pPr>
                <a:defRPr/>
              </a:pPr>
              <a:t>06.10.2016</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EC590E13-F053-43D4-9EA3-D5A1F9EE9C32}"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60C39237-DB9B-406E-AEB1-0057EEFEF8FD}" type="datetimeFigureOut">
              <a:rPr lang="ru-RU"/>
              <a:pPr>
                <a:defRPr/>
              </a:pPr>
              <a:t>06.10.2016</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78CADB06-5BD3-4052-9CA1-A9C7B64ABB83}"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39AA5B4B-F963-45BD-A016-B8E79620D042}" type="datetimeFigureOut">
              <a:rPr lang="ru-RU"/>
              <a:pPr>
                <a:defRPr/>
              </a:pPr>
              <a:t>06.10.2016</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001B9122-D414-4587-B3F4-C65D6539F707}"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41C3F6B4-0D9C-4CED-AE3F-A6288E67FF53}" type="datetimeFigureOut">
              <a:rPr lang="ru-RU"/>
              <a:pPr>
                <a:defRPr/>
              </a:pPr>
              <a:t>06.10.2016</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9DC6B572-B97A-4BF8-B9AF-E4AADBA7981E}"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2EAB9407-69B1-4F15-B6D9-7CAE3AC236B6}" type="datetimeFigureOut">
              <a:rPr lang="ru-RU"/>
              <a:pPr>
                <a:defRPr/>
              </a:pPr>
              <a:t>06.10.2016</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EF59E076-35E6-4DC3-BB7D-CCF71918E428}"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ACDFBE26-8504-4471-828A-630226AC17F0}" type="datetimeFigureOut">
              <a:rPr lang="ru-RU"/>
              <a:pPr>
                <a:defRPr/>
              </a:pPr>
              <a:t>06.10.2016</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A400786B-3DC2-4835-B47C-C6E28AE38DA6}"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DE636"/>
            </a:gs>
            <a:gs pos="100000">
              <a:schemeClr val="accent3">
                <a:lumMod val="75000"/>
              </a:schemeClr>
            </a:gs>
            <a:gs pos="27000">
              <a:srgbClr val="FFE83A"/>
            </a:gs>
            <a:gs pos="100000">
              <a:schemeClr val="accent3">
                <a:lumMod val="75000"/>
              </a:schemeClr>
            </a:gs>
          </a:gsLst>
          <a:lin ang="5400000" scaled="1"/>
          <a:tileRect/>
        </a:grad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626FA152-7208-48DF-B588-C996EB4678BB}" type="datetimeFigureOut">
              <a:rPr lang="ru-RU"/>
              <a:pPr>
                <a:defRPr/>
              </a:pPr>
              <a:t>06.10.2016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E9EE7901-A7B4-405E-AF3B-C30D7F6141FB}"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62" r:id="rId12"/>
    <p:sldLayoutId id="2147483663" r:id="rId13"/>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buhonline.ru/programs/uc?utm_source=buhonline&amp;utm_medium=pub&amp;utm_content=11437&amp;utm_campaign=/uc" TargetMode="External"/><Relationship Id="rId2" Type="http://schemas.openxmlformats.org/officeDocument/2006/relationships/hyperlink" Target="http://markirovka.nalog.ru/" TargetMode="External"/><Relationship Id="rId1" Type="http://schemas.openxmlformats.org/officeDocument/2006/relationships/slideLayout" Target="../slideLayouts/slideLayout12.xml"/><Relationship Id="rId4" Type="http://schemas.openxmlformats.org/officeDocument/2006/relationships/hyperlink" Target="http://www.buhonline.ru/programs/kontur-extern?utm_source=buhonline&amp;utm_medium=pub&amp;utm_content=11437&amp;utm_campaign=/kontur-extern"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www.nalog.ru/rn77/taxation/mark/describe_prod/" TargetMode="External"/><Relationship Id="rId2" Type="http://schemas.openxmlformats.org/officeDocument/2006/relationships/hyperlink" Target="https://kontur.ru/ca/order?promocode=0957&amp;utm_source=buhonline&amp;utm_medium=banner&amp;utm_campaign=uc-buhonline&amp;utm_content=pub11437" TargetMode="External"/><Relationship Id="rId1" Type="http://schemas.openxmlformats.org/officeDocument/2006/relationships/slideLayout" Target="../slideLayouts/slideLayout12.xml"/><Relationship Id="rId4" Type="http://schemas.openxmlformats.org/officeDocument/2006/relationships/hyperlink" Target="https://www.nalog.ru/rn50/taxation/mark/control_char/"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normativ.kontur.ru/document?moduleId=1&amp;documentId=220724&amp;promocode=0957#h7722" TargetMode="External"/><Relationship Id="rId2" Type="http://schemas.openxmlformats.org/officeDocument/2006/relationships/hyperlink" Target="https://normativ.kontur.ru/document?moduleId=1&amp;documentId=263784&amp;promocode=0957#h3063" TargetMode="Externa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hyperlink" Target="http://www.tsouz.ru/db/ettr/PSN/Pages/Poyasneniya.aspx" TargetMode="External"/><Relationship Id="rId2" Type="http://schemas.openxmlformats.org/officeDocument/2006/relationships/hyperlink" Target="https://normativ.kontur.ru/document?moduleId=1&amp;documentId=195056&amp;promocode=0957" TargetMode="Externa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hyperlink" Target="https://www.nalog.ru/rn50/taxation/mark/#t5" TargetMode="Externa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71462" y="2708920"/>
            <a:ext cx="8569325" cy="1800225"/>
          </a:xfrm>
        </p:spPr>
        <p:txBody>
          <a:bodyPr>
            <a:noAutofit/>
          </a:bodyPr>
          <a:lstStyle/>
          <a:p>
            <a:pPr>
              <a:lnSpc>
                <a:spcPts val="3600"/>
              </a:lnSpc>
              <a:defRPr/>
            </a:pPr>
            <a:r>
              <a:rPr lang="ru-RU" sz="3600" dirty="0" smtClean="0"/>
              <a:t/>
            </a:r>
            <a:br>
              <a:rPr lang="ru-RU" sz="3600" dirty="0" smtClean="0"/>
            </a:br>
            <a:r>
              <a:rPr lang="ru-RU" sz="3600" dirty="0" smtClean="0"/>
              <a:t>Система маркировки изделий из</a:t>
            </a:r>
            <a:br>
              <a:rPr lang="ru-RU" sz="3600" dirty="0" smtClean="0"/>
            </a:br>
            <a:r>
              <a:rPr lang="ru-RU" sz="3600" dirty="0" smtClean="0"/>
              <a:t>натурального меха</a:t>
            </a:r>
            <a:endParaRPr lang="ru-RU" sz="3600" b="1" i="1" dirty="0">
              <a:solidFill>
                <a:schemeClr val="tx1">
                  <a:lumMod val="95000"/>
                  <a:lumOff val="5000"/>
                </a:schemeClr>
              </a:solidFill>
              <a:latin typeface="Times"/>
              <a:cs typeface="Times"/>
            </a:endParaRPr>
          </a:p>
        </p:txBody>
      </p:sp>
      <p:sp>
        <p:nvSpPr>
          <p:cNvPr id="7" name="WordArt 12"/>
          <p:cNvSpPr>
            <a:spLocks noChangeArrowheads="1" noChangeShapeType="1" noTextEdit="1"/>
          </p:cNvSpPr>
          <p:nvPr/>
        </p:nvSpPr>
        <p:spPr bwMode="auto">
          <a:xfrm>
            <a:off x="539750" y="5084763"/>
            <a:ext cx="8032750" cy="1439862"/>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endParaRPr lang="ru-RU" sz="2400" b="1" kern="10">
              <a:solidFill>
                <a:srgbClr val="003300"/>
              </a:solidFill>
              <a:effectLst>
                <a:outerShdw dist="35921" dir="2700000" algn="ctr" rotWithShape="0">
                  <a:srgbClr val="FFFFCC">
                    <a:alpha val="50000"/>
                  </a:srgbClr>
                </a:outerShdw>
              </a:effectLst>
              <a:latin typeface="Verdana" panose="020B0604030504040204" pitchFamily="34" charset="0"/>
              <a:ea typeface="Verdana" panose="020B0604030504040204" pitchFamily="34" charset="0"/>
              <a:cs typeface="Verdana" panose="020B0604030504040204" pitchFamily="34" charset="0"/>
            </a:endParaRPr>
          </a:p>
        </p:txBody>
      </p:sp>
      <p:sp>
        <p:nvSpPr>
          <p:cNvPr id="9" name="Text Box 11"/>
          <p:cNvSpPr txBox="1">
            <a:spLocks noChangeArrowheads="1"/>
          </p:cNvSpPr>
          <p:nvPr/>
        </p:nvSpPr>
        <p:spPr bwMode="auto">
          <a:xfrm>
            <a:off x="1403350" y="1301750"/>
            <a:ext cx="640873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ru-RU" altLang="ru-RU" sz="1600" b="1" i="1" dirty="0">
                <a:solidFill>
                  <a:srgbClr val="003300"/>
                </a:solidFill>
                <a:latin typeface="Times New Roman" panose="02020603050405020304" pitchFamily="18" charset="0"/>
              </a:rPr>
              <a:t>Управление Роспотребнадзора по Республике Адыгея</a:t>
            </a:r>
          </a:p>
        </p:txBody>
      </p:sp>
      <p:pic>
        <p:nvPicPr>
          <p:cNvPr id="10" name="Picture 12"/>
          <p:cNvPicPr>
            <a:picLocks noChangeAspect="1" noChangeArrowheads="1"/>
          </p:cNvPicPr>
          <p:nvPr/>
        </p:nvPicPr>
        <p:blipFill>
          <a:blip r:embed="rId2" cstate="print">
            <a:extLst>
              <a:ext uri="{28A0092B-C50C-407E-A947-70E740481C1C}">
                <a14:useLocalDpi xmlns:a14="http://schemas.microsoft.com/office/drawing/2010/main" val="0"/>
              </a:ext>
            </a:extLst>
          </a:blip>
          <a:srcRect l="19272" t="1509" r="19272" b="77986"/>
          <a:stretch>
            <a:fillRect/>
          </a:stretch>
        </p:blipFill>
        <p:spPr bwMode="auto">
          <a:xfrm>
            <a:off x="3275013" y="200025"/>
            <a:ext cx="2520950" cy="102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0648"/>
            <a:ext cx="8229600" cy="576064"/>
          </a:xfrm>
        </p:spPr>
        <p:txBody>
          <a:bodyPr/>
          <a:lstStyle/>
          <a:p>
            <a:r>
              <a:rPr lang="ru-RU" b="1" dirty="0"/>
              <a:t>Маркировка товарных остатков</a:t>
            </a:r>
            <a:endParaRPr lang="ru-RU" dirty="0"/>
          </a:p>
        </p:txBody>
      </p:sp>
      <p:sp>
        <p:nvSpPr>
          <p:cNvPr id="4" name="Прямоугольник 3"/>
          <p:cNvSpPr/>
          <p:nvPr/>
        </p:nvSpPr>
        <p:spPr>
          <a:xfrm>
            <a:off x="251520" y="908720"/>
            <a:ext cx="8435280" cy="5684826"/>
          </a:xfrm>
          <a:prstGeom prst="rect">
            <a:avLst/>
          </a:prstGeom>
        </p:spPr>
        <p:txBody>
          <a:bodyPr wrap="square">
            <a:spAutoFit/>
          </a:bodyPr>
          <a:lstStyle/>
          <a:p>
            <a:pPr indent="449580" algn="just">
              <a:lnSpc>
                <a:spcPct val="110000"/>
              </a:lnSpc>
              <a:spcBef>
                <a:spcPts val="600"/>
              </a:spcBef>
              <a:spcAft>
                <a:spcPts val="600"/>
              </a:spcAft>
            </a:pPr>
            <a:r>
              <a:rPr lang="ru-RU"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Первое, что предстоит сделать всем участникам мехового рынка — это промаркировать остатки меховых изделий, введенных в оборот до 12 августа 2016 года. На это им отводится 45 рабочих дней, которые отсчитываются от 12 августа (п. 18 Правил маркировки). Таким образом, все остатки должны быть промаркированы не позднее 13 октября. Тем, кто добровольно промаркировал остатки на этапе эксперимента, делать это повторно не нужно.</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10000"/>
              </a:lnSpc>
              <a:spcBef>
                <a:spcPts val="600"/>
              </a:spcBef>
              <a:spcAft>
                <a:spcPts val="600"/>
              </a:spcAft>
            </a:pPr>
            <a:r>
              <a:rPr lang="ru-RU"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При маркировке остатков запись серийного глобального идентификационного номера SGTIN в контрольный знак не обязательна. Чтобы промаркировать остатки, нужно последовательно пройти следующие шаги:</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10000"/>
              </a:lnSpc>
              <a:spcBef>
                <a:spcPts val="600"/>
              </a:spcBef>
              <a:spcAft>
                <a:spcPts val="600"/>
              </a:spcAft>
            </a:pPr>
            <a:r>
              <a:rPr lang="ru-RU"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1. Зайти на </a:t>
            </a:r>
            <a:r>
              <a:rPr lang="ru-RU" sz="1600" dirty="0">
                <a:solidFill>
                  <a:srgbClr val="86A0C2"/>
                </a:solidFill>
                <a:latin typeface="Arial" panose="020B0604020202020204" pitchFamily="34" charset="0"/>
                <a:ea typeface="Times New Roman" panose="02020603050405020304" pitchFamily="18" charset="0"/>
                <a:cs typeface="Times New Roman" panose="02020603050405020304" pitchFamily="18" charset="0"/>
                <a:hlinkClick r:id="rId2"/>
              </a:rPr>
              <a:t>портал системы «Маркировка»</a:t>
            </a:r>
            <a:r>
              <a:rPr lang="ru-RU"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и создать там личный кабинет. Но прежде следует пройти автоматическую проверку и убедиться, что на компьютере есть все необходимые программы и настройки.</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10000"/>
              </a:lnSpc>
              <a:spcBef>
                <a:spcPts val="600"/>
              </a:spcBef>
              <a:spcAft>
                <a:spcPts val="600"/>
              </a:spcAft>
            </a:pPr>
            <a:r>
              <a:rPr lang="ru-RU"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Затем нужно установить </a:t>
            </a:r>
            <a:r>
              <a:rPr lang="ru-RU" sz="1600" dirty="0">
                <a:solidFill>
                  <a:srgbClr val="86A0C2"/>
                </a:solidFill>
                <a:latin typeface="Arial" panose="020B0604020202020204" pitchFamily="34" charset="0"/>
                <a:ea typeface="Times New Roman" panose="02020603050405020304" pitchFamily="18" charset="0"/>
                <a:cs typeface="Times New Roman" panose="02020603050405020304" pitchFamily="18" charset="0"/>
                <a:hlinkClick r:id="rId3"/>
              </a:rPr>
              <a:t>сертификат ключа усиленной квалифицированной электронной подписи (КЭП)</a:t>
            </a:r>
            <a:r>
              <a:rPr lang="ru-RU"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Организации и ИП, отрывшие ранее личные кабинеты юридических лиц, либо личные кабинеты индивидуальных предпринимателей, уже прибрели такие сертификаты и могут ими воспользоваться для маркировки. Абоненты системы для подготовки и отправки отчетности «</a:t>
            </a:r>
            <a:r>
              <a:rPr lang="ru-RU" sz="1600" dirty="0" err="1">
                <a:solidFill>
                  <a:srgbClr val="86A0C2"/>
                </a:solidFill>
                <a:latin typeface="Arial" panose="020B0604020202020204" pitchFamily="34" charset="0"/>
                <a:ea typeface="Times New Roman" panose="02020603050405020304" pitchFamily="18" charset="0"/>
                <a:cs typeface="Times New Roman" panose="02020603050405020304" pitchFamily="18" charset="0"/>
                <a:hlinkClick r:id="rId4"/>
              </a:rPr>
              <a:t>Контур.Экстерн</a:t>
            </a:r>
            <a:r>
              <a:rPr lang="ru-RU"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могут использовать те сертификаты подписи, при помощи которых они сдают отчетность. Тем, у кого пока нет  сертификата КЭП, нужно приобрести его в удостоверяющем центре.</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29834305"/>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8356" y="116632"/>
            <a:ext cx="8507288" cy="1143000"/>
          </a:xfrm>
        </p:spPr>
        <p:txBody>
          <a:bodyPr/>
          <a:lstStyle/>
          <a:p>
            <a:r>
              <a:rPr lang="ru-RU" sz="4000" b="1" u="sng" dirty="0">
                <a:hlinkClick r:id="rId2"/>
              </a:rPr>
              <a:t>Заказать электронную подпись для работы в системе «Маркировка</a:t>
            </a:r>
            <a:r>
              <a:rPr lang="ru-RU" sz="4000" b="1" u="sng" dirty="0" smtClean="0">
                <a:hlinkClick r:id="rId2"/>
              </a:rPr>
              <a:t>»</a:t>
            </a:r>
            <a:endParaRPr lang="ru-RU" sz="4000" dirty="0"/>
          </a:p>
        </p:txBody>
      </p:sp>
      <p:sp>
        <p:nvSpPr>
          <p:cNvPr id="4" name="Прямоугольник 3"/>
          <p:cNvSpPr/>
          <p:nvPr/>
        </p:nvSpPr>
        <p:spPr>
          <a:xfrm>
            <a:off x="428954" y="1480052"/>
            <a:ext cx="8286092" cy="5045292"/>
          </a:xfrm>
          <a:prstGeom prst="rect">
            <a:avLst/>
          </a:prstGeom>
        </p:spPr>
        <p:txBody>
          <a:bodyPr wrap="square">
            <a:spAutoFit/>
          </a:bodyPr>
          <a:lstStyle/>
          <a:p>
            <a:pPr indent="449580" algn="just">
              <a:lnSpc>
                <a:spcPct val="107000"/>
              </a:lnSpc>
              <a:spcBef>
                <a:spcPts val="750"/>
              </a:spcBef>
              <a:spcAft>
                <a:spcPts val="1050"/>
              </a:spcAft>
            </a:pPr>
            <a:r>
              <a:rPr lang="ru-RU"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Обратите внимание: компаниям при первом входе в личный кабинет системы «Маркировка» следует использовать электронную подпись руководителя. В дальнейшем система позволит подключить к работе и других сотрудников.</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Bef>
                <a:spcPts val="750"/>
              </a:spcBef>
              <a:spcAft>
                <a:spcPts val="1050"/>
              </a:spcAft>
            </a:pPr>
            <a:r>
              <a:rPr lang="ru-RU"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2. Описать свою продукцию на портале ассоциации автоматической идентификации «ЮНИСКАН / ГС1 РУС». Для этого надо заполнить заявление и направить его оригинал и скан в ассоциацию. В ответ она пришлет регистрационный номер, а также логин и пароль для входа в личный кабинет (подробная инструкция приведена на </a:t>
            </a:r>
            <a:r>
              <a:rPr lang="ru-RU" sz="1600" dirty="0">
                <a:solidFill>
                  <a:srgbClr val="86A0C2"/>
                </a:solidFill>
                <a:latin typeface="Arial" panose="020B0604020202020204" pitchFamily="34" charset="0"/>
                <a:ea typeface="Times New Roman" panose="02020603050405020304" pitchFamily="18" charset="0"/>
                <a:cs typeface="Times New Roman" panose="02020603050405020304" pitchFamily="18" charset="0"/>
                <a:hlinkClick r:id="rId3"/>
              </a:rPr>
              <a:t>сайте ФНС в разделе «Система маркировки изделий из натурального меха»</a:t>
            </a:r>
            <a:r>
              <a:rPr lang="ru-RU"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Зайдя в него, участник мехового рынка сможет описать товары. В результате каждой группе товара будет присвоен глобальный идентификационный номер торговой единицы (GTIN).</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Bef>
                <a:spcPts val="750"/>
              </a:spcBef>
              <a:spcAft>
                <a:spcPts val="1050"/>
              </a:spcAft>
            </a:pPr>
            <a:r>
              <a:rPr lang="ru-RU"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3. Заключить договор с АО «</a:t>
            </a:r>
            <a:r>
              <a:rPr lang="ru-RU" sz="1600"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Госзнак</a:t>
            </a:r>
            <a:r>
              <a:rPr lang="ru-RU"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заказать, оплатить, получить контрольные (идентификационные) знаки и нанести их на изделия (подробная инструкция по получению </a:t>
            </a:r>
            <a:r>
              <a:rPr lang="ru-RU" sz="1600"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КиЗ</a:t>
            </a:r>
            <a:r>
              <a:rPr lang="ru-RU"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приведена на </a:t>
            </a:r>
            <a:r>
              <a:rPr lang="ru-RU" sz="1600" dirty="0">
                <a:solidFill>
                  <a:srgbClr val="86A0C2"/>
                </a:solidFill>
                <a:latin typeface="Arial" panose="020B0604020202020204" pitchFamily="34" charset="0"/>
                <a:ea typeface="Times New Roman" panose="02020603050405020304" pitchFamily="18" charset="0"/>
                <a:cs typeface="Times New Roman" panose="02020603050405020304" pitchFamily="18" charset="0"/>
                <a:hlinkClick r:id="rId4"/>
              </a:rPr>
              <a:t>сайте ФНС в разделе «Система маркировки изделий из натурального меха»</a:t>
            </a:r>
            <a:r>
              <a:rPr lang="ru-RU"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Поступление </a:t>
            </a:r>
            <a:r>
              <a:rPr lang="ru-RU" sz="1600"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КиЗ</a:t>
            </a:r>
            <a:r>
              <a:rPr lang="ru-RU"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и нанесение их на изделия необходимо отразить в системе «Маркировка». При этом каждый контрольный знак будет привязан к тому или иному GTIN.</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85862149"/>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6004" y="-2949"/>
            <a:ext cx="9144000" cy="1143000"/>
          </a:xfrm>
        </p:spPr>
        <p:txBody>
          <a:bodyPr/>
          <a:lstStyle/>
          <a:p>
            <a:r>
              <a:rPr lang="ru-RU" sz="3800" b="1" u="sng" dirty="0">
                <a:solidFill>
                  <a:srgbClr val="FF0000"/>
                </a:solidFill>
              </a:rPr>
              <a:t>Ответственность за </a:t>
            </a:r>
            <a:r>
              <a:rPr lang="ru-RU" sz="3800" b="1" u="sng" dirty="0" smtClean="0">
                <a:solidFill>
                  <a:srgbClr val="FF0000"/>
                </a:solidFill>
              </a:rPr>
              <a:t>отказ от</a:t>
            </a:r>
            <a:r>
              <a:rPr lang="ru-RU" sz="3800" b="1" u="sng" dirty="0">
                <a:solidFill>
                  <a:srgbClr val="FF0000"/>
                </a:solidFill>
              </a:rPr>
              <a:t> </a:t>
            </a:r>
            <a:r>
              <a:rPr lang="ru-RU" sz="3800" b="1" u="sng" dirty="0" smtClean="0">
                <a:solidFill>
                  <a:srgbClr val="FF0000"/>
                </a:solidFill>
              </a:rPr>
              <a:t>маркировки</a:t>
            </a:r>
            <a:endParaRPr lang="ru-RU" sz="3800" u="sng" dirty="0">
              <a:solidFill>
                <a:srgbClr val="FF0000"/>
              </a:solidFill>
            </a:endParaRPr>
          </a:p>
        </p:txBody>
      </p:sp>
      <p:sp>
        <p:nvSpPr>
          <p:cNvPr id="4" name="Прямоугольник 3"/>
          <p:cNvSpPr/>
          <p:nvPr/>
        </p:nvSpPr>
        <p:spPr>
          <a:xfrm>
            <a:off x="179512" y="908720"/>
            <a:ext cx="8712968" cy="4770537"/>
          </a:xfrm>
          <a:prstGeom prst="rect">
            <a:avLst/>
          </a:prstGeom>
        </p:spPr>
        <p:txBody>
          <a:bodyPr wrap="square">
            <a:spAutoFit/>
          </a:bodyPr>
          <a:lstStyle/>
          <a:p>
            <a:pPr indent="285750" algn="just">
              <a:spcBef>
                <a:spcPts val="0"/>
              </a:spcBef>
              <a:spcAft>
                <a:spcPts val="0"/>
              </a:spcAft>
            </a:pPr>
            <a:r>
              <a:rPr lang="ru-RU"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Начиная с 12 августа, участники мехового рынка, не исполнившие обязанности по маркировке, несут административную ответственность в соответствии со статьей </a:t>
            </a:r>
            <a:r>
              <a:rPr lang="ru-RU" sz="1600" dirty="0">
                <a:solidFill>
                  <a:srgbClr val="86A0C2"/>
                </a:solidFill>
                <a:latin typeface="Arial" panose="020B0604020202020204" pitchFamily="34" charset="0"/>
                <a:ea typeface="Times New Roman" panose="02020603050405020304" pitchFamily="18" charset="0"/>
                <a:cs typeface="Times New Roman" panose="02020603050405020304" pitchFamily="18" charset="0"/>
                <a:hlinkClick r:id="rId2"/>
              </a:rPr>
              <a:t>15.12</a:t>
            </a:r>
            <a:r>
              <a:rPr lang="ru-RU"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КоАП РФ. Так, за производство товаров без маркировки или с нарушением правил маркировки предусмотрен штраф:</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0"/>
              </a:spcBef>
              <a:spcAft>
                <a:spcPts val="0"/>
              </a:spcAft>
              <a:buSzPts val="1000"/>
              <a:buFont typeface="Symbol" panose="05050102010706020507" pitchFamily="18" charset="2"/>
              <a:buChar char=""/>
              <a:tabLst>
                <a:tab pos="457200" algn="l"/>
              </a:tabLst>
            </a:pPr>
            <a:r>
              <a:rPr lang="ru-RU"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для организаций — от 50 тыс. до 100 тыс. рублей,</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0"/>
              </a:spcBef>
              <a:spcAft>
                <a:spcPts val="0"/>
              </a:spcAft>
              <a:buSzPts val="1000"/>
              <a:buFont typeface="Symbol" panose="05050102010706020507" pitchFamily="18" charset="2"/>
              <a:buChar char=""/>
              <a:tabLst>
                <a:tab pos="457200" algn="l"/>
              </a:tabLst>
            </a:pPr>
            <a:r>
              <a:rPr lang="ru-RU"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для должностных лиц и ИП — от 5 тыс. до 10 тыс. рублей.</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spcBef>
                <a:spcPts val="0"/>
              </a:spcBef>
              <a:spcAft>
                <a:spcPts val="0"/>
              </a:spcAft>
            </a:pPr>
            <a:r>
              <a:rPr lang="ru-RU"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За покупку и реализацию товаров без маркировки предусмотрен штраф:</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0"/>
              </a:spcBef>
              <a:spcAft>
                <a:spcPts val="0"/>
              </a:spcAft>
              <a:buSzPts val="1000"/>
              <a:buFont typeface="Symbol" panose="05050102010706020507" pitchFamily="18" charset="2"/>
              <a:buChar char=""/>
              <a:tabLst>
                <a:tab pos="457200" algn="l"/>
              </a:tabLst>
            </a:pPr>
            <a:r>
              <a:rPr lang="ru-RU"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для организаций — от 50 тыс. до 300 тыс. рублей,</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0"/>
              </a:spcBef>
              <a:spcAft>
                <a:spcPts val="0"/>
              </a:spcAft>
              <a:buSzPts val="1000"/>
              <a:buFont typeface="Symbol" panose="05050102010706020507" pitchFamily="18" charset="2"/>
              <a:buChar char=""/>
              <a:tabLst>
                <a:tab pos="457200" algn="l"/>
              </a:tabLst>
            </a:pPr>
            <a:r>
              <a:rPr lang="ru-RU"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для должностных лиц и ИП — от 5 тыс. до 10 тыс. рублей.</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57150" algn="just">
              <a:spcBef>
                <a:spcPts val="0"/>
              </a:spcBef>
              <a:spcAft>
                <a:spcPts val="0"/>
              </a:spcAft>
            </a:pPr>
            <a:r>
              <a:rPr lang="ru-RU"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Помимо штрафа нарушителей ждет и другое наказание — конфискация немаркированных меховых изделий.</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57150" algn="just">
              <a:spcBef>
                <a:spcPts val="0"/>
              </a:spcBef>
              <a:spcAft>
                <a:spcPts val="0"/>
              </a:spcAft>
            </a:pPr>
            <a:r>
              <a:rPr lang="ru-RU"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Также с указанной даты за отказ от маркировки меховых изделий применяется уголовная ответственность в соответствии со статьей </a:t>
            </a:r>
            <a:r>
              <a:rPr lang="ru-RU" sz="1600" dirty="0">
                <a:solidFill>
                  <a:srgbClr val="86A0C2"/>
                </a:solidFill>
                <a:latin typeface="Arial" panose="020B0604020202020204" pitchFamily="34" charset="0"/>
                <a:ea typeface="Times New Roman" panose="02020603050405020304" pitchFamily="18" charset="0"/>
                <a:cs typeface="Times New Roman" panose="02020603050405020304" pitchFamily="18" charset="0"/>
                <a:hlinkClick r:id="rId3"/>
              </a:rPr>
              <a:t>171.1</a:t>
            </a:r>
            <a:r>
              <a:rPr lang="ru-RU"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УК РФ. Это может быть штраф до 300 тыс. рублей или в размере заработной платы или иного дохода за период до 2 лет. Возможен и другой вариант — принудительные работы на срок до 3 лет, либо лишение свободы на срок до 3 лет со штрафом в размере до 80 тыс. рублей или в размере заработной платы или иного дохода за период до 6 месяцев. Если судьи сочтут, что преступление совершено группой лиц и (или) в особо крупном размере, то наказание будет еще более </a:t>
            </a:r>
            <a:r>
              <a:rPr lang="ru-RU" sz="1600">
                <a:solidFill>
                  <a:srgbClr val="000000"/>
                </a:solidFill>
                <a:latin typeface="Arial" panose="020B0604020202020204" pitchFamily="34" charset="0"/>
                <a:ea typeface="Times New Roman" panose="02020603050405020304" pitchFamily="18" charset="0"/>
                <a:cs typeface="Times New Roman" panose="02020603050405020304" pitchFamily="18" charset="0"/>
              </a:rPr>
              <a:t>суровым</a:t>
            </a:r>
            <a:r>
              <a:rPr lang="ru-RU" sz="160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a:t>
            </a:r>
            <a:endParaRPr lang="ru-RU"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4514863"/>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Shape 103"/>
          <p:cNvSpPr>
            <a:spLocks noGrp="1"/>
          </p:cNvSpPr>
          <p:nvPr>
            <p:ph type="title"/>
          </p:nvPr>
        </p:nvSpPr>
        <p:spPr>
          <a:xfrm>
            <a:off x="457200" y="274638"/>
            <a:ext cx="8229600" cy="1282154"/>
          </a:xfrm>
          <a:scene3d>
            <a:camera prst="orthographicFront"/>
            <a:lightRig rig="threePt" dir="t"/>
          </a:scene3d>
          <a:sp3d>
            <a:bevelT prst="angle"/>
          </a:sp3d>
        </p:spPr>
        <p:style>
          <a:lnRef idx="1">
            <a:schemeClr val="accent1"/>
          </a:lnRef>
          <a:fillRef idx="2">
            <a:schemeClr val="accent1"/>
          </a:fillRef>
          <a:effectRef idx="1">
            <a:schemeClr val="accent1"/>
          </a:effectRef>
          <a:fontRef idx="minor">
            <a:schemeClr val="dk1"/>
          </a:fontRef>
        </p:style>
        <p:txBody>
          <a:bodyPr anchor="b">
            <a:noAutofit/>
          </a:bodyPr>
          <a:lstStyle>
            <a:lvl1pPr defTabSz="455675">
              <a:defRPr sz="5615"/>
            </a:lvl1pPr>
          </a:lstStyle>
          <a:p>
            <a:pPr>
              <a:defRPr/>
            </a:pPr>
            <a:r>
              <a:rPr lang="ru-RU" sz="1600" dirty="0" smtClean="0"/>
              <a:t/>
            </a:r>
            <a:br>
              <a:rPr lang="ru-RU" sz="1600" dirty="0" smtClean="0"/>
            </a:br>
            <a:r>
              <a:rPr lang="ru-RU" sz="1600" b="1" dirty="0" smtClean="0"/>
              <a:t>ПОСТАНОВЛЕНИЕ ПРАВИТЕЛЬСТВА от 11.08.2016 №787</a:t>
            </a:r>
            <a:r>
              <a:rPr lang="ru-RU" sz="1600" dirty="0" smtClean="0"/>
              <a:t/>
            </a:r>
            <a:br>
              <a:rPr lang="ru-RU" sz="1600" dirty="0" smtClean="0"/>
            </a:br>
            <a:r>
              <a:rPr lang="ru-RU" sz="1600" b="1" dirty="0" smtClean="0"/>
              <a:t>«О РЕАЛИЗАЦИИ ПИЛОТНОГО ПРОЕКТА ПО ВВЕДЕНИЮ МАРКИРОВКИ ТОВАРОВ КОНТРОЛЬНЫМИ (ИДЕНТИФИКАЦИОННЫМИ) ЗНАКАМИ ПО ТОВАРНОЙ ПОЗИЦИИ «ПРЕДМЕТЫ ОДЕЖДЫ, ПРИНАДЛЕЖНОСТИ К ОДЕЖДЕ И ПРОЧИЕ ИЗДЕЛИЯ, ИЗ НАТУРАЛЬНОГО МЕХА»</a:t>
            </a:r>
            <a:endParaRPr lang="ru-RU" sz="1600" b="1" cap="all" dirty="0">
              <a:solidFill>
                <a:srgbClr val="535353"/>
              </a:solidFill>
            </a:endParaRPr>
          </a:p>
        </p:txBody>
      </p:sp>
      <p:sp>
        <p:nvSpPr>
          <p:cNvPr id="105" name="Shape 105"/>
          <p:cNvSpPr/>
          <p:nvPr/>
        </p:nvSpPr>
        <p:spPr>
          <a:xfrm>
            <a:off x="467544" y="1628800"/>
            <a:ext cx="8208912" cy="720080"/>
          </a:xfrm>
          <a:prstGeom prst="roundRect">
            <a:avLst>
              <a:gd name="adj" fmla="val 7500"/>
            </a:avLst>
          </a:prstGeom>
          <a:gradFill flip="none" rotWithShape="1">
            <a:gsLst>
              <a:gs pos="0">
                <a:srgbClr val="AB1802">
                  <a:tint val="66000"/>
                  <a:satMod val="160000"/>
                </a:srgbClr>
              </a:gs>
              <a:gs pos="50000">
                <a:srgbClr val="AB1802">
                  <a:tint val="44500"/>
                  <a:satMod val="160000"/>
                </a:srgbClr>
              </a:gs>
              <a:gs pos="100000">
                <a:srgbClr val="AB1802">
                  <a:tint val="23500"/>
                  <a:satMod val="160000"/>
                </a:srgbClr>
              </a:gs>
            </a:gsLst>
            <a:lin ang="2700000" scaled="1"/>
            <a:tileRect/>
          </a:gradFill>
          <a:ln w="12700">
            <a:miter lim="400000"/>
          </a:ln>
          <a:scene3d>
            <a:camera prst="orthographicFront"/>
            <a:lightRig rig="threePt" dir="t"/>
          </a:scene3d>
          <a:sp3d>
            <a:bevelT/>
          </a:sp3d>
          <a:extLst>
            <a:ext uri="{C572A759-6A51-4108-AA02-DFA0A04FC94B}"/>
          </a:extLst>
        </p:spPr>
        <p:txBody>
          <a:bodyPr lIns="35717" tIns="35717" rIns="35717" bIns="35717" anchor="ctr"/>
          <a:lstStyle>
            <a:lvl1pPr>
              <a:defRPr sz="1800">
                <a:solidFill>
                  <a:srgbClr val="FFFFFF"/>
                </a:solidFill>
              </a:defRPr>
            </a:lvl1pPr>
          </a:lstStyle>
          <a:p>
            <a:pPr algn="ctr">
              <a:defRPr>
                <a:solidFill>
                  <a:srgbClr val="000000"/>
                </a:solidFill>
              </a:defRPr>
            </a:pPr>
            <a:r>
              <a:rPr lang="ru-RU" b="1" dirty="0" smtClean="0">
                <a:solidFill>
                  <a:srgbClr val="000000"/>
                </a:solidFill>
              </a:rPr>
              <a:t>Определяет оператора ГИС, эмитента, уполномоченные органы контроля</a:t>
            </a:r>
            <a:endParaRPr lang="ru-RU" b="1" dirty="0">
              <a:solidFill>
                <a:srgbClr val="000000"/>
              </a:solidFill>
            </a:endParaRPr>
          </a:p>
        </p:txBody>
      </p:sp>
      <p:sp>
        <p:nvSpPr>
          <p:cNvPr id="106" name="Shape 106"/>
          <p:cNvSpPr/>
          <p:nvPr/>
        </p:nvSpPr>
        <p:spPr>
          <a:xfrm>
            <a:off x="467544" y="2420888"/>
            <a:ext cx="8208912" cy="1080120"/>
          </a:xfrm>
          <a:prstGeom prst="roundRect">
            <a:avLst>
              <a:gd name="adj" fmla="val 7500"/>
            </a:avLst>
          </a:prstGeom>
          <a:gradFill flip="none" rotWithShape="1">
            <a:gsLst>
              <a:gs pos="0">
                <a:srgbClr val="AB1802">
                  <a:tint val="66000"/>
                  <a:satMod val="160000"/>
                </a:srgbClr>
              </a:gs>
              <a:gs pos="50000">
                <a:srgbClr val="AB1802">
                  <a:tint val="44500"/>
                  <a:satMod val="160000"/>
                </a:srgbClr>
              </a:gs>
              <a:gs pos="100000">
                <a:srgbClr val="AB1802">
                  <a:tint val="23500"/>
                  <a:satMod val="160000"/>
                </a:srgbClr>
              </a:gs>
            </a:gsLst>
            <a:lin ang="2700000" scaled="1"/>
            <a:tileRect/>
          </a:gradFill>
          <a:ln w="12700">
            <a:miter lim="400000"/>
          </a:ln>
          <a:scene3d>
            <a:camera prst="orthographicFront"/>
            <a:lightRig rig="threePt" dir="t"/>
          </a:scene3d>
          <a:sp3d>
            <a:bevelT/>
          </a:sp3d>
          <a:extLst>
            <a:ext uri="{C572A759-6A51-4108-AA02-DFA0A04FC94B}"/>
          </a:extLst>
        </p:spPr>
        <p:txBody>
          <a:bodyPr lIns="35717" tIns="35717" rIns="35717" bIns="35717" anchor="ctr"/>
          <a:lstStyle>
            <a:lvl1pPr>
              <a:defRPr sz="1500">
                <a:solidFill>
                  <a:srgbClr val="FFFFFF"/>
                </a:solidFill>
              </a:defRPr>
            </a:lvl1pPr>
          </a:lstStyle>
          <a:p>
            <a:pPr algn="ctr">
              <a:defRPr>
                <a:solidFill>
                  <a:srgbClr val="000000"/>
                </a:solidFill>
              </a:defRPr>
            </a:pPr>
            <a:r>
              <a:rPr lang="ru-RU" sz="1600" b="1" dirty="0" smtClean="0">
                <a:solidFill>
                  <a:srgbClr val="000000"/>
                </a:solidFill>
              </a:rPr>
              <a:t>Утверждает правила реализации пилотного проекта по введению маркировки товаров контрольными (идентификационными) знаками по товарной позиции «Предметы одежды, принадлежности к одежде и прочие изделия, из натурального меха»</a:t>
            </a:r>
            <a:endParaRPr lang="ru-RU" sz="1600" b="1" dirty="0">
              <a:solidFill>
                <a:srgbClr val="000000"/>
              </a:solidFill>
            </a:endParaRPr>
          </a:p>
        </p:txBody>
      </p:sp>
      <p:sp>
        <p:nvSpPr>
          <p:cNvPr id="107" name="Shape 107"/>
          <p:cNvSpPr/>
          <p:nvPr/>
        </p:nvSpPr>
        <p:spPr>
          <a:xfrm>
            <a:off x="467544" y="3645024"/>
            <a:ext cx="8208912" cy="648072"/>
          </a:xfrm>
          <a:prstGeom prst="roundRect">
            <a:avLst>
              <a:gd name="adj" fmla="val 7500"/>
            </a:avLst>
          </a:prstGeom>
          <a:gradFill flip="none" rotWithShape="1">
            <a:gsLst>
              <a:gs pos="0">
                <a:srgbClr val="AB1802">
                  <a:tint val="66000"/>
                  <a:satMod val="160000"/>
                </a:srgbClr>
              </a:gs>
              <a:gs pos="50000">
                <a:srgbClr val="AB1802">
                  <a:tint val="44500"/>
                  <a:satMod val="160000"/>
                </a:srgbClr>
              </a:gs>
              <a:gs pos="100000">
                <a:srgbClr val="AB1802">
                  <a:tint val="23500"/>
                  <a:satMod val="160000"/>
                </a:srgbClr>
              </a:gs>
            </a:gsLst>
            <a:lin ang="2700000" scaled="1"/>
            <a:tileRect/>
          </a:gradFill>
          <a:ln w="12700">
            <a:miter lim="400000"/>
          </a:ln>
          <a:scene3d>
            <a:camera prst="orthographicFront"/>
            <a:lightRig rig="threePt" dir="t"/>
          </a:scene3d>
          <a:sp3d>
            <a:bevelT/>
          </a:sp3d>
          <a:extLst>
            <a:ext uri="{C572A759-6A51-4108-AA02-DFA0A04FC94B}"/>
          </a:extLst>
        </p:spPr>
        <p:txBody>
          <a:bodyPr lIns="35717" tIns="35717" rIns="35717" bIns="35717" anchor="ctr"/>
          <a:lstStyle>
            <a:lvl1pPr>
              <a:defRPr sz="1700">
                <a:solidFill>
                  <a:srgbClr val="FFFFFF"/>
                </a:solidFill>
              </a:defRPr>
            </a:lvl1pPr>
          </a:lstStyle>
          <a:p>
            <a:pPr algn="ctr">
              <a:defRPr/>
            </a:pPr>
            <a:r>
              <a:rPr lang="ru-RU" sz="1400" b="1" dirty="0" smtClean="0">
                <a:solidFill>
                  <a:schemeClr val="tx1">
                    <a:lumMod val="95000"/>
                    <a:lumOff val="5000"/>
                  </a:schemeClr>
                </a:solidFill>
              </a:rPr>
              <a:t>Определяет требования к Государственной информационной системе </a:t>
            </a:r>
            <a:endParaRPr lang="ru-RU" sz="1400" b="1" dirty="0">
              <a:solidFill>
                <a:schemeClr val="tx1">
                  <a:lumMod val="95000"/>
                  <a:lumOff val="5000"/>
                </a:schemeClr>
              </a:solidFill>
            </a:endParaRPr>
          </a:p>
        </p:txBody>
      </p:sp>
      <p:sp>
        <p:nvSpPr>
          <p:cNvPr id="8" name="Shape 107"/>
          <p:cNvSpPr/>
          <p:nvPr/>
        </p:nvSpPr>
        <p:spPr>
          <a:xfrm>
            <a:off x="467544" y="5877272"/>
            <a:ext cx="8208912" cy="576064"/>
          </a:xfrm>
          <a:prstGeom prst="roundRect">
            <a:avLst>
              <a:gd name="adj" fmla="val 7500"/>
            </a:avLst>
          </a:prstGeom>
          <a:gradFill flip="none" rotWithShape="1">
            <a:gsLst>
              <a:gs pos="0">
                <a:srgbClr val="AB1802">
                  <a:tint val="66000"/>
                  <a:satMod val="160000"/>
                </a:srgbClr>
              </a:gs>
              <a:gs pos="50000">
                <a:srgbClr val="AB1802">
                  <a:tint val="44500"/>
                  <a:satMod val="160000"/>
                </a:srgbClr>
              </a:gs>
              <a:gs pos="100000">
                <a:srgbClr val="AB1802">
                  <a:tint val="23500"/>
                  <a:satMod val="160000"/>
                </a:srgbClr>
              </a:gs>
            </a:gsLst>
            <a:lin ang="2700000" scaled="1"/>
            <a:tileRect/>
          </a:gradFill>
          <a:ln w="12700">
            <a:miter lim="400000"/>
          </a:ln>
          <a:scene3d>
            <a:camera prst="orthographicFront"/>
            <a:lightRig rig="threePt" dir="t"/>
          </a:scene3d>
          <a:sp3d>
            <a:bevelT/>
          </a:sp3d>
          <a:extLst>
            <a:ext uri="{C572A759-6A51-4108-AA02-DFA0A04FC94B}"/>
          </a:extLst>
        </p:spPr>
        <p:txBody>
          <a:bodyPr lIns="35717" tIns="35717" rIns="35717" bIns="35717" anchor="ctr"/>
          <a:lstStyle>
            <a:lvl1pPr>
              <a:defRPr sz="1700">
                <a:solidFill>
                  <a:srgbClr val="FFFFFF"/>
                </a:solidFill>
              </a:defRPr>
            </a:lvl1pPr>
          </a:lstStyle>
          <a:p>
            <a:pPr algn="ctr">
              <a:defRPr/>
            </a:pPr>
            <a:r>
              <a:rPr lang="ru-RU" sz="1400" b="1" dirty="0" smtClean="0">
                <a:solidFill>
                  <a:schemeClr val="tx1"/>
                </a:solidFill>
              </a:rPr>
              <a:t>Устанавливает требования к контролю в сфере маркировки товаров контрольными (идентификационными) знаками</a:t>
            </a:r>
            <a:endParaRPr lang="ru-RU" sz="1400" b="1" dirty="0">
              <a:solidFill>
                <a:schemeClr val="tx1"/>
              </a:solidFill>
            </a:endParaRPr>
          </a:p>
        </p:txBody>
      </p:sp>
      <p:sp>
        <p:nvSpPr>
          <p:cNvPr id="7" name="Shape 107"/>
          <p:cNvSpPr/>
          <p:nvPr/>
        </p:nvSpPr>
        <p:spPr>
          <a:xfrm>
            <a:off x="467544" y="4437112"/>
            <a:ext cx="8208912" cy="576064"/>
          </a:xfrm>
          <a:prstGeom prst="roundRect">
            <a:avLst>
              <a:gd name="adj" fmla="val 7500"/>
            </a:avLst>
          </a:prstGeom>
          <a:gradFill flip="none" rotWithShape="1">
            <a:gsLst>
              <a:gs pos="0">
                <a:srgbClr val="AB1802">
                  <a:tint val="66000"/>
                  <a:satMod val="160000"/>
                </a:srgbClr>
              </a:gs>
              <a:gs pos="50000">
                <a:srgbClr val="AB1802">
                  <a:tint val="44500"/>
                  <a:satMod val="160000"/>
                </a:srgbClr>
              </a:gs>
              <a:gs pos="100000">
                <a:srgbClr val="AB1802">
                  <a:tint val="23500"/>
                  <a:satMod val="160000"/>
                </a:srgbClr>
              </a:gs>
            </a:gsLst>
            <a:lin ang="2700000" scaled="1"/>
            <a:tileRect/>
          </a:gradFill>
          <a:ln w="12700">
            <a:miter lim="400000"/>
          </a:ln>
          <a:scene3d>
            <a:camera prst="orthographicFront"/>
            <a:lightRig rig="threePt" dir="t"/>
          </a:scene3d>
          <a:sp3d>
            <a:bevelT/>
          </a:sp3d>
          <a:extLst>
            <a:ext uri="{C572A759-6A51-4108-AA02-DFA0A04FC94B}"/>
          </a:extLst>
        </p:spPr>
        <p:txBody>
          <a:bodyPr lIns="35717" tIns="35717" rIns="35717" bIns="35717" anchor="ctr"/>
          <a:lstStyle>
            <a:lvl1pPr>
              <a:defRPr sz="1700">
                <a:solidFill>
                  <a:srgbClr val="FFFFFF"/>
                </a:solidFill>
              </a:defRPr>
            </a:lvl1pPr>
          </a:lstStyle>
          <a:p>
            <a:pPr algn="ctr">
              <a:defRPr/>
            </a:pPr>
            <a:r>
              <a:rPr lang="ru-RU" sz="1400" b="1" dirty="0" smtClean="0">
                <a:solidFill>
                  <a:schemeClr val="tx1">
                    <a:lumMod val="95000"/>
                    <a:lumOff val="5000"/>
                  </a:schemeClr>
                </a:solidFill>
              </a:rPr>
              <a:t>Определяет требования к з</a:t>
            </a:r>
            <a:r>
              <a:rPr lang="ru-RU" sz="1400" b="1" dirty="0" smtClean="0">
                <a:solidFill>
                  <a:schemeClr val="tx1"/>
                </a:solidFill>
              </a:rPr>
              <a:t>аказу, изготовлению и реализации контрольных (идентификационных) знаков</a:t>
            </a:r>
            <a:endParaRPr lang="ru-RU" sz="1400" b="1" dirty="0">
              <a:solidFill>
                <a:schemeClr val="tx1"/>
              </a:solidFill>
            </a:endParaRPr>
          </a:p>
        </p:txBody>
      </p:sp>
      <p:sp>
        <p:nvSpPr>
          <p:cNvPr id="9" name="Shape 107"/>
          <p:cNvSpPr/>
          <p:nvPr/>
        </p:nvSpPr>
        <p:spPr>
          <a:xfrm>
            <a:off x="467544" y="5157192"/>
            <a:ext cx="8208912" cy="576064"/>
          </a:xfrm>
          <a:prstGeom prst="roundRect">
            <a:avLst>
              <a:gd name="adj" fmla="val 7500"/>
            </a:avLst>
          </a:prstGeom>
          <a:gradFill flip="none" rotWithShape="1">
            <a:gsLst>
              <a:gs pos="0">
                <a:srgbClr val="AB1802">
                  <a:tint val="66000"/>
                  <a:satMod val="160000"/>
                </a:srgbClr>
              </a:gs>
              <a:gs pos="50000">
                <a:srgbClr val="AB1802">
                  <a:tint val="44500"/>
                  <a:satMod val="160000"/>
                </a:srgbClr>
              </a:gs>
              <a:gs pos="100000">
                <a:srgbClr val="AB1802">
                  <a:tint val="23500"/>
                  <a:satMod val="160000"/>
                </a:srgbClr>
              </a:gs>
            </a:gsLst>
            <a:lin ang="2700000" scaled="1"/>
            <a:tileRect/>
          </a:gradFill>
          <a:ln w="12700">
            <a:miter lim="400000"/>
          </a:ln>
          <a:scene3d>
            <a:camera prst="orthographicFront"/>
            <a:lightRig rig="threePt" dir="t"/>
          </a:scene3d>
          <a:sp3d>
            <a:bevelT/>
          </a:sp3d>
          <a:extLst>
            <a:ext uri="{C572A759-6A51-4108-AA02-DFA0A04FC94B}"/>
          </a:extLst>
        </p:spPr>
        <p:txBody>
          <a:bodyPr lIns="35717" tIns="35717" rIns="35717" bIns="35717" anchor="ctr"/>
          <a:lstStyle>
            <a:lvl1pPr>
              <a:defRPr sz="1700">
                <a:solidFill>
                  <a:srgbClr val="FFFFFF"/>
                </a:solidFill>
              </a:defRPr>
            </a:lvl1pPr>
          </a:lstStyle>
          <a:p>
            <a:pPr algn="ctr">
              <a:defRPr/>
            </a:pPr>
            <a:r>
              <a:rPr lang="ru-RU" sz="1400" b="1" dirty="0" smtClean="0">
                <a:solidFill>
                  <a:schemeClr val="tx1">
                    <a:lumMod val="95000"/>
                    <a:lumOff val="5000"/>
                  </a:schemeClr>
                </a:solidFill>
              </a:rPr>
              <a:t>Определяет п</a:t>
            </a:r>
            <a:r>
              <a:rPr lang="ru-RU" sz="1400" b="1" dirty="0" smtClean="0">
                <a:solidFill>
                  <a:schemeClr val="tx1"/>
                </a:solidFill>
              </a:rPr>
              <a:t>орядок маркировки товаров контрольными (идентификационными) знаками, включая маркировку остатков</a:t>
            </a:r>
            <a:endParaRPr lang="ru-RU" sz="1400" b="1" dirty="0">
              <a:solidFill>
                <a:schemeClr val="tx1"/>
              </a:solidFill>
            </a:endParaRP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3" presetClass="entr" presetSubtype="32" fill="hold" nodeType="afterEffect">
                                  <p:stCondLst>
                                    <p:cond delay="0"/>
                                  </p:stCondLst>
                                  <p:iterate>
                                    <p:tmAbs val="0"/>
                                  </p:iterate>
                                  <p:childTnLst>
                                    <p:set>
                                      <p:cBhvr>
                                        <p:cTn id="6" fill="hold"/>
                                        <p:tgtEl>
                                          <p:spTgt spid="103"/>
                                        </p:tgtEl>
                                        <p:attrNameLst>
                                          <p:attrName>style.visibility</p:attrName>
                                        </p:attrNameLst>
                                      </p:cBhvr>
                                      <p:to>
                                        <p:strVal val="visible"/>
                                      </p:to>
                                    </p:set>
                                    <p:anim calcmode="lin" valueType="num">
                                      <p:cBhvr>
                                        <p:cTn id="7" dur="1500" fill="hold"/>
                                        <p:tgtEl>
                                          <p:spTgt spid="103"/>
                                        </p:tgtEl>
                                        <p:attrNameLst>
                                          <p:attrName>ppt_w</p:attrName>
                                        </p:attrNameLst>
                                      </p:cBhvr>
                                      <p:tavLst>
                                        <p:tav tm="0">
                                          <p:val>
                                            <p:fltVal val="0"/>
                                          </p:val>
                                        </p:tav>
                                        <p:tav tm="100000">
                                          <p:val>
                                            <p:strVal val="#ppt_w"/>
                                          </p:val>
                                        </p:tav>
                                      </p:tavLst>
                                    </p:anim>
                                    <p:anim calcmode="lin" valueType="num">
                                      <p:cBhvr>
                                        <p:cTn id="8" dur="1500" fill="hold"/>
                                        <p:tgtEl>
                                          <p:spTgt spid="103"/>
                                        </p:tgtEl>
                                        <p:attrNameLst>
                                          <p:attrName>ppt_h</p:attrName>
                                        </p:attrNameLst>
                                      </p:cBhvr>
                                      <p:tavLst>
                                        <p:tav tm="0">
                                          <p:val>
                                            <p:fltVal val="0"/>
                                          </p:val>
                                        </p:tav>
                                        <p:tav tm="100000">
                                          <p:val>
                                            <p:strVal val="#ppt_h"/>
                                          </p:val>
                                        </p:tav>
                                      </p:tavLst>
                                    </p:anim>
                                  </p:childTnLst>
                                </p:cTn>
                              </p:par>
                            </p:childTnLst>
                          </p:cTn>
                        </p:par>
                        <p:par>
                          <p:cTn id="9" fill="hold">
                            <p:stCondLst>
                              <p:cond delay="1500"/>
                            </p:stCondLst>
                            <p:childTnLst>
                              <p:par>
                                <p:cTn id="10" presetID="23" presetClass="entr" presetSubtype="32" fill="hold" nodeType="afterEffect">
                                  <p:stCondLst>
                                    <p:cond delay="0"/>
                                  </p:stCondLst>
                                  <p:iterate>
                                    <p:tmAbs val="0"/>
                                  </p:iterate>
                                  <p:childTnLst>
                                    <p:set>
                                      <p:cBhvr>
                                        <p:cTn id="11" fill="hold"/>
                                        <p:tgtEl>
                                          <p:spTgt spid="105"/>
                                        </p:tgtEl>
                                        <p:attrNameLst>
                                          <p:attrName>style.visibility</p:attrName>
                                        </p:attrNameLst>
                                      </p:cBhvr>
                                      <p:to>
                                        <p:strVal val="visible"/>
                                      </p:to>
                                    </p:set>
                                    <p:anim calcmode="lin" valueType="num">
                                      <p:cBhvr>
                                        <p:cTn id="12" dur="1500" fill="hold"/>
                                        <p:tgtEl>
                                          <p:spTgt spid="105"/>
                                        </p:tgtEl>
                                        <p:attrNameLst>
                                          <p:attrName>ppt_w</p:attrName>
                                        </p:attrNameLst>
                                      </p:cBhvr>
                                      <p:tavLst>
                                        <p:tav tm="0">
                                          <p:val>
                                            <p:fltVal val="0"/>
                                          </p:val>
                                        </p:tav>
                                        <p:tav tm="100000">
                                          <p:val>
                                            <p:strVal val="#ppt_w"/>
                                          </p:val>
                                        </p:tav>
                                      </p:tavLst>
                                    </p:anim>
                                    <p:anim calcmode="lin" valueType="num">
                                      <p:cBhvr>
                                        <p:cTn id="13" dur="1500" fill="hold"/>
                                        <p:tgtEl>
                                          <p:spTgt spid="105"/>
                                        </p:tgtEl>
                                        <p:attrNameLst>
                                          <p:attrName>ppt_h</p:attrName>
                                        </p:attrNameLst>
                                      </p:cBhvr>
                                      <p:tavLst>
                                        <p:tav tm="0">
                                          <p:val>
                                            <p:fltVal val="0"/>
                                          </p:val>
                                        </p:tav>
                                        <p:tav tm="100000">
                                          <p:val>
                                            <p:strVal val="#ppt_h"/>
                                          </p:val>
                                        </p:tav>
                                      </p:tavLst>
                                    </p:anim>
                                  </p:childTnLst>
                                </p:cTn>
                              </p:par>
                            </p:childTnLst>
                          </p:cTn>
                        </p:par>
                        <p:par>
                          <p:cTn id="14" fill="hold">
                            <p:stCondLst>
                              <p:cond delay="3000"/>
                            </p:stCondLst>
                            <p:childTnLst>
                              <p:par>
                                <p:cTn id="15" presetID="23" presetClass="entr" presetSubtype="32" fill="hold" nodeType="afterEffect">
                                  <p:stCondLst>
                                    <p:cond delay="0"/>
                                  </p:stCondLst>
                                  <p:iterate>
                                    <p:tmAbs val="0"/>
                                  </p:iterate>
                                  <p:childTnLst>
                                    <p:set>
                                      <p:cBhvr>
                                        <p:cTn id="16" fill="hold"/>
                                        <p:tgtEl>
                                          <p:spTgt spid="106"/>
                                        </p:tgtEl>
                                        <p:attrNameLst>
                                          <p:attrName>style.visibility</p:attrName>
                                        </p:attrNameLst>
                                      </p:cBhvr>
                                      <p:to>
                                        <p:strVal val="visible"/>
                                      </p:to>
                                    </p:set>
                                    <p:anim calcmode="lin" valueType="num">
                                      <p:cBhvr>
                                        <p:cTn id="17" dur="1500" fill="hold"/>
                                        <p:tgtEl>
                                          <p:spTgt spid="106"/>
                                        </p:tgtEl>
                                        <p:attrNameLst>
                                          <p:attrName>ppt_w</p:attrName>
                                        </p:attrNameLst>
                                      </p:cBhvr>
                                      <p:tavLst>
                                        <p:tav tm="0">
                                          <p:val>
                                            <p:fltVal val="0"/>
                                          </p:val>
                                        </p:tav>
                                        <p:tav tm="100000">
                                          <p:val>
                                            <p:strVal val="#ppt_w"/>
                                          </p:val>
                                        </p:tav>
                                      </p:tavLst>
                                    </p:anim>
                                    <p:anim calcmode="lin" valueType="num">
                                      <p:cBhvr>
                                        <p:cTn id="18" dur="1500" fill="hold"/>
                                        <p:tgtEl>
                                          <p:spTgt spid="106"/>
                                        </p:tgtEl>
                                        <p:attrNameLst>
                                          <p:attrName>ppt_h</p:attrName>
                                        </p:attrNameLst>
                                      </p:cBhvr>
                                      <p:tavLst>
                                        <p:tav tm="0">
                                          <p:val>
                                            <p:fltVal val="0"/>
                                          </p:val>
                                        </p:tav>
                                        <p:tav tm="100000">
                                          <p:val>
                                            <p:strVal val="#ppt_h"/>
                                          </p:val>
                                        </p:tav>
                                      </p:tavLst>
                                    </p:anim>
                                  </p:childTnLst>
                                </p:cTn>
                              </p:par>
                            </p:childTnLst>
                          </p:cTn>
                        </p:par>
                        <p:par>
                          <p:cTn id="19" fill="hold">
                            <p:stCondLst>
                              <p:cond delay="4500"/>
                            </p:stCondLst>
                            <p:childTnLst>
                              <p:par>
                                <p:cTn id="20" presetID="23" presetClass="entr" presetSubtype="32" fill="hold" nodeType="afterEffect">
                                  <p:stCondLst>
                                    <p:cond delay="0"/>
                                  </p:stCondLst>
                                  <p:iterate>
                                    <p:tmAbs val="0"/>
                                  </p:iterate>
                                  <p:childTnLst>
                                    <p:set>
                                      <p:cBhvr>
                                        <p:cTn id="21" fill="hold"/>
                                        <p:tgtEl>
                                          <p:spTgt spid="107"/>
                                        </p:tgtEl>
                                        <p:attrNameLst>
                                          <p:attrName>style.visibility</p:attrName>
                                        </p:attrNameLst>
                                      </p:cBhvr>
                                      <p:to>
                                        <p:strVal val="visible"/>
                                      </p:to>
                                    </p:set>
                                    <p:anim calcmode="lin" valueType="num">
                                      <p:cBhvr>
                                        <p:cTn id="22" dur="1500" fill="hold"/>
                                        <p:tgtEl>
                                          <p:spTgt spid="107"/>
                                        </p:tgtEl>
                                        <p:attrNameLst>
                                          <p:attrName>ppt_w</p:attrName>
                                        </p:attrNameLst>
                                      </p:cBhvr>
                                      <p:tavLst>
                                        <p:tav tm="0">
                                          <p:val>
                                            <p:fltVal val="0"/>
                                          </p:val>
                                        </p:tav>
                                        <p:tav tm="100000">
                                          <p:val>
                                            <p:strVal val="#ppt_w"/>
                                          </p:val>
                                        </p:tav>
                                      </p:tavLst>
                                    </p:anim>
                                    <p:anim calcmode="lin" valueType="num">
                                      <p:cBhvr>
                                        <p:cTn id="23" dur="1500" fill="hold"/>
                                        <p:tgtEl>
                                          <p:spTgt spid="107"/>
                                        </p:tgtEl>
                                        <p:attrNameLst>
                                          <p:attrName>ppt_h</p:attrName>
                                        </p:attrNameLst>
                                      </p:cBhvr>
                                      <p:tavLst>
                                        <p:tav tm="0">
                                          <p:val>
                                            <p:fltVal val="0"/>
                                          </p:val>
                                        </p:tav>
                                        <p:tav tm="100000">
                                          <p:val>
                                            <p:strVal val="#ppt_h"/>
                                          </p:val>
                                        </p:tav>
                                      </p:tavLst>
                                    </p:anim>
                                  </p:childTnLst>
                                </p:cTn>
                              </p:par>
                            </p:childTnLst>
                          </p:cTn>
                        </p:par>
                        <p:par>
                          <p:cTn id="24" fill="hold">
                            <p:stCondLst>
                              <p:cond delay="6000"/>
                            </p:stCondLst>
                            <p:childTnLst>
                              <p:par>
                                <p:cTn id="25" presetID="23" presetClass="entr" presetSubtype="32" fill="hold" nodeType="afterEffect">
                                  <p:stCondLst>
                                    <p:cond delay="0"/>
                                  </p:stCondLst>
                                  <p:iterate>
                                    <p:tmAbs val="0"/>
                                  </p:iterate>
                                  <p:childTnLst>
                                    <p:set>
                                      <p:cBhvr>
                                        <p:cTn id="26" fill="hold"/>
                                        <p:tgtEl>
                                          <p:spTgt spid="7"/>
                                        </p:tgtEl>
                                        <p:attrNameLst>
                                          <p:attrName>style.visibility</p:attrName>
                                        </p:attrNameLst>
                                      </p:cBhvr>
                                      <p:to>
                                        <p:strVal val="visible"/>
                                      </p:to>
                                    </p:set>
                                    <p:anim calcmode="lin" valueType="num">
                                      <p:cBhvr>
                                        <p:cTn id="27" dur="1500" fill="hold"/>
                                        <p:tgtEl>
                                          <p:spTgt spid="7"/>
                                        </p:tgtEl>
                                        <p:attrNameLst>
                                          <p:attrName>ppt_w</p:attrName>
                                        </p:attrNameLst>
                                      </p:cBhvr>
                                      <p:tavLst>
                                        <p:tav tm="0">
                                          <p:val>
                                            <p:fltVal val="0"/>
                                          </p:val>
                                        </p:tav>
                                        <p:tav tm="100000">
                                          <p:val>
                                            <p:strVal val="#ppt_w"/>
                                          </p:val>
                                        </p:tav>
                                      </p:tavLst>
                                    </p:anim>
                                    <p:anim calcmode="lin" valueType="num">
                                      <p:cBhvr>
                                        <p:cTn id="28" dur="1500" fill="hold"/>
                                        <p:tgtEl>
                                          <p:spTgt spid="7"/>
                                        </p:tgtEl>
                                        <p:attrNameLst>
                                          <p:attrName>ppt_h</p:attrName>
                                        </p:attrNameLst>
                                      </p:cBhvr>
                                      <p:tavLst>
                                        <p:tav tm="0">
                                          <p:val>
                                            <p:fltVal val="0"/>
                                          </p:val>
                                        </p:tav>
                                        <p:tav tm="100000">
                                          <p:val>
                                            <p:strVal val="#ppt_h"/>
                                          </p:val>
                                        </p:tav>
                                      </p:tavLst>
                                    </p:anim>
                                  </p:childTnLst>
                                </p:cTn>
                              </p:par>
                            </p:childTnLst>
                          </p:cTn>
                        </p:par>
                        <p:par>
                          <p:cTn id="29" fill="hold">
                            <p:stCondLst>
                              <p:cond delay="7500"/>
                            </p:stCondLst>
                            <p:childTnLst>
                              <p:par>
                                <p:cTn id="30" presetID="23" presetClass="entr" presetSubtype="32" fill="hold" nodeType="afterEffect">
                                  <p:stCondLst>
                                    <p:cond delay="0"/>
                                  </p:stCondLst>
                                  <p:iterate>
                                    <p:tmAbs val="0"/>
                                  </p:iterate>
                                  <p:childTnLst>
                                    <p:set>
                                      <p:cBhvr>
                                        <p:cTn id="31" fill="hold"/>
                                        <p:tgtEl>
                                          <p:spTgt spid="8"/>
                                        </p:tgtEl>
                                        <p:attrNameLst>
                                          <p:attrName>style.visibility</p:attrName>
                                        </p:attrNameLst>
                                      </p:cBhvr>
                                      <p:to>
                                        <p:strVal val="visible"/>
                                      </p:to>
                                    </p:set>
                                    <p:anim calcmode="lin" valueType="num">
                                      <p:cBhvr>
                                        <p:cTn id="32" dur="1500" fill="hold"/>
                                        <p:tgtEl>
                                          <p:spTgt spid="8"/>
                                        </p:tgtEl>
                                        <p:attrNameLst>
                                          <p:attrName>ppt_w</p:attrName>
                                        </p:attrNameLst>
                                      </p:cBhvr>
                                      <p:tavLst>
                                        <p:tav tm="0">
                                          <p:val>
                                            <p:fltVal val="0"/>
                                          </p:val>
                                        </p:tav>
                                        <p:tav tm="100000">
                                          <p:val>
                                            <p:strVal val="#ppt_w"/>
                                          </p:val>
                                        </p:tav>
                                      </p:tavLst>
                                    </p:anim>
                                    <p:anim calcmode="lin" valueType="num">
                                      <p:cBhvr>
                                        <p:cTn id="33" dur="1500" fill="hold"/>
                                        <p:tgtEl>
                                          <p:spTgt spid="8"/>
                                        </p:tgtEl>
                                        <p:attrNameLst>
                                          <p:attrName>ppt_h</p:attrName>
                                        </p:attrNameLst>
                                      </p:cBhvr>
                                      <p:tavLst>
                                        <p:tav tm="0">
                                          <p:val>
                                            <p:fltVal val="0"/>
                                          </p:val>
                                        </p:tav>
                                        <p:tav tm="100000">
                                          <p:val>
                                            <p:strVal val="#ppt_h"/>
                                          </p:val>
                                        </p:tav>
                                      </p:tavLst>
                                    </p:anim>
                                  </p:childTnLst>
                                </p:cTn>
                              </p:par>
                            </p:childTnLst>
                          </p:cTn>
                        </p:par>
                        <p:par>
                          <p:cTn id="34" fill="hold">
                            <p:stCondLst>
                              <p:cond delay="9000"/>
                            </p:stCondLst>
                            <p:childTnLst>
                              <p:par>
                                <p:cTn id="35" presetID="23" presetClass="entr" presetSubtype="32" fill="hold" nodeType="afterEffect">
                                  <p:stCondLst>
                                    <p:cond delay="0"/>
                                  </p:stCondLst>
                                  <p:iterate>
                                    <p:tmAbs val="0"/>
                                  </p:iterate>
                                  <p:childTnLst>
                                    <p:set>
                                      <p:cBhvr>
                                        <p:cTn id="36" fill="hold"/>
                                        <p:tgtEl>
                                          <p:spTgt spid="9"/>
                                        </p:tgtEl>
                                        <p:attrNameLst>
                                          <p:attrName>style.visibility</p:attrName>
                                        </p:attrNameLst>
                                      </p:cBhvr>
                                      <p:to>
                                        <p:strVal val="visible"/>
                                      </p:to>
                                    </p:set>
                                    <p:anim calcmode="lin" valueType="num">
                                      <p:cBhvr>
                                        <p:cTn id="37" dur="1500" fill="hold"/>
                                        <p:tgtEl>
                                          <p:spTgt spid="9"/>
                                        </p:tgtEl>
                                        <p:attrNameLst>
                                          <p:attrName>ppt_w</p:attrName>
                                        </p:attrNameLst>
                                      </p:cBhvr>
                                      <p:tavLst>
                                        <p:tav tm="0">
                                          <p:val>
                                            <p:fltVal val="0"/>
                                          </p:val>
                                        </p:tav>
                                        <p:tav tm="100000">
                                          <p:val>
                                            <p:strVal val="#ppt_w"/>
                                          </p:val>
                                        </p:tav>
                                      </p:tavLst>
                                    </p:anim>
                                    <p:anim calcmode="lin" valueType="num">
                                      <p:cBhvr>
                                        <p:cTn id="38" dur="1500" fill="hold"/>
                                        <p:tgtEl>
                                          <p:spTgt spid="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Shape 103"/>
          <p:cNvSpPr>
            <a:spLocks noGrp="1"/>
          </p:cNvSpPr>
          <p:nvPr>
            <p:ph type="title"/>
          </p:nvPr>
        </p:nvSpPr>
        <p:spPr>
          <a:xfrm>
            <a:off x="467544" y="260648"/>
            <a:ext cx="8229600" cy="1282154"/>
          </a:xfrm>
          <a:scene3d>
            <a:camera prst="orthographicFront"/>
            <a:lightRig rig="threePt" dir="t"/>
          </a:scene3d>
          <a:sp3d>
            <a:bevelT prst="angle"/>
          </a:sp3d>
        </p:spPr>
        <p:style>
          <a:lnRef idx="1">
            <a:schemeClr val="accent1"/>
          </a:lnRef>
          <a:fillRef idx="2">
            <a:schemeClr val="accent1"/>
          </a:fillRef>
          <a:effectRef idx="1">
            <a:schemeClr val="accent1"/>
          </a:effectRef>
          <a:fontRef idx="minor">
            <a:schemeClr val="dk1"/>
          </a:fontRef>
        </p:style>
        <p:txBody>
          <a:bodyPr anchor="b">
            <a:noAutofit/>
          </a:bodyPr>
          <a:lstStyle>
            <a:lvl1pPr defTabSz="455675">
              <a:defRPr sz="5615"/>
            </a:lvl1pPr>
          </a:lstStyle>
          <a:p>
            <a:pPr>
              <a:defRPr/>
            </a:pPr>
            <a:r>
              <a:rPr lang="ru-RU" sz="1600" dirty="0" smtClean="0"/>
              <a:t/>
            </a:r>
            <a:br>
              <a:rPr lang="ru-RU" sz="1600" dirty="0" smtClean="0"/>
            </a:br>
            <a:r>
              <a:rPr lang="ru-RU" sz="3200" b="1" dirty="0" smtClean="0"/>
              <a:t> СВЕДЕНИЯ, ПОЛУЧАЕМЫЕ ИЗ ГИС МАРКИРОВКИ</a:t>
            </a:r>
            <a:r>
              <a:rPr lang="ru-RU" sz="1600" dirty="0" smtClean="0"/>
              <a:t/>
            </a:r>
            <a:br>
              <a:rPr lang="ru-RU" sz="1600" dirty="0" smtClean="0"/>
            </a:br>
            <a:endParaRPr lang="ru-RU" sz="1600" b="1" cap="all" dirty="0">
              <a:solidFill>
                <a:srgbClr val="535353"/>
              </a:solidFill>
            </a:endParaRPr>
          </a:p>
        </p:txBody>
      </p:sp>
      <p:sp>
        <p:nvSpPr>
          <p:cNvPr id="105" name="Shape 105"/>
          <p:cNvSpPr/>
          <p:nvPr/>
        </p:nvSpPr>
        <p:spPr>
          <a:xfrm>
            <a:off x="467544" y="1916832"/>
            <a:ext cx="8208912" cy="4392488"/>
          </a:xfrm>
          <a:prstGeom prst="roundRect">
            <a:avLst>
              <a:gd name="adj" fmla="val 7500"/>
            </a:avLst>
          </a:prstGeom>
          <a:gradFill flip="none" rotWithShape="1">
            <a:gsLst>
              <a:gs pos="0">
                <a:srgbClr val="AB1802">
                  <a:tint val="66000"/>
                  <a:satMod val="160000"/>
                </a:srgbClr>
              </a:gs>
              <a:gs pos="50000">
                <a:srgbClr val="AB1802">
                  <a:tint val="44500"/>
                  <a:satMod val="160000"/>
                </a:srgbClr>
              </a:gs>
              <a:gs pos="100000">
                <a:srgbClr val="AB1802">
                  <a:tint val="23500"/>
                  <a:satMod val="160000"/>
                </a:srgbClr>
              </a:gs>
            </a:gsLst>
            <a:lin ang="2700000" scaled="1"/>
            <a:tileRect/>
          </a:gradFill>
          <a:ln w="12700">
            <a:miter lim="400000"/>
          </a:ln>
          <a:scene3d>
            <a:camera prst="orthographicFront"/>
            <a:lightRig rig="threePt" dir="t"/>
          </a:scene3d>
          <a:sp3d>
            <a:bevelT/>
          </a:sp3d>
          <a:extLst>
            <a:ext uri="{C572A759-6A51-4108-AA02-DFA0A04FC94B}"/>
          </a:extLst>
        </p:spPr>
        <p:txBody>
          <a:bodyPr lIns="35717" tIns="35717" rIns="35717" bIns="35717" anchor="ctr"/>
          <a:lstStyle>
            <a:lvl1pPr>
              <a:defRPr sz="1800">
                <a:solidFill>
                  <a:srgbClr val="FFFFFF"/>
                </a:solidFill>
              </a:defRPr>
            </a:lvl1pPr>
          </a:lstStyle>
          <a:p>
            <a:pPr>
              <a:defRPr/>
            </a:pPr>
            <a:r>
              <a:rPr lang="ru-RU" b="1" dirty="0" smtClean="0">
                <a:solidFill>
                  <a:schemeClr val="tx1"/>
                </a:solidFill>
              </a:rPr>
              <a:t>1. наименование товара;</a:t>
            </a:r>
          </a:p>
          <a:p>
            <a:pPr>
              <a:defRPr/>
            </a:pPr>
            <a:r>
              <a:rPr lang="ru-RU" b="1" dirty="0" smtClean="0">
                <a:solidFill>
                  <a:schemeClr val="tx1"/>
                </a:solidFill>
              </a:rPr>
              <a:t>2. наименование, ИНН и КПП юридического лица или индивидуального предпринимателя, у которого находятся контрольные (идентификационные) знаки;</a:t>
            </a:r>
          </a:p>
          <a:p>
            <a:pPr>
              <a:defRPr/>
            </a:pPr>
            <a:r>
              <a:rPr lang="ru-RU" b="1" dirty="0" smtClean="0">
                <a:solidFill>
                  <a:schemeClr val="tx1"/>
                </a:solidFill>
              </a:rPr>
              <a:t>3.</a:t>
            </a:r>
            <a:r>
              <a:rPr lang="en-US" b="1" dirty="0" smtClean="0">
                <a:solidFill>
                  <a:schemeClr val="tx1"/>
                </a:solidFill>
              </a:rPr>
              <a:t> </a:t>
            </a:r>
            <a:r>
              <a:rPr lang="ru-RU" b="1" dirty="0" smtClean="0">
                <a:solidFill>
                  <a:schemeClr val="tx1"/>
                </a:solidFill>
              </a:rPr>
              <a:t>идентификационный номер </a:t>
            </a:r>
            <a:r>
              <a:rPr lang="ru-RU" b="1" dirty="0" err="1" smtClean="0">
                <a:solidFill>
                  <a:schemeClr val="tx1"/>
                </a:solidFill>
              </a:rPr>
              <a:t>КиЗ</a:t>
            </a:r>
            <a:r>
              <a:rPr lang="ru-RU" b="1" dirty="0" smtClean="0">
                <a:solidFill>
                  <a:schemeClr val="tx1"/>
                </a:solidFill>
              </a:rPr>
              <a:t>;</a:t>
            </a:r>
          </a:p>
          <a:p>
            <a:pPr>
              <a:defRPr/>
            </a:pPr>
            <a:r>
              <a:rPr lang="ru-RU" b="1" dirty="0" smtClean="0">
                <a:solidFill>
                  <a:schemeClr val="tx1"/>
                </a:solidFill>
              </a:rPr>
              <a:t>4.</a:t>
            </a:r>
            <a:r>
              <a:rPr lang="en-US" b="1" dirty="0" smtClean="0">
                <a:solidFill>
                  <a:schemeClr val="tx1"/>
                </a:solidFill>
              </a:rPr>
              <a:t> </a:t>
            </a:r>
            <a:r>
              <a:rPr lang="ru-RU" b="1" dirty="0" smtClean="0">
                <a:solidFill>
                  <a:schemeClr val="tx1"/>
                </a:solidFill>
              </a:rPr>
              <a:t>Код товара по ТН ВЭД ЕАЭС;</a:t>
            </a:r>
          </a:p>
          <a:p>
            <a:pPr>
              <a:defRPr/>
            </a:pPr>
            <a:r>
              <a:rPr lang="ru-RU" b="1" dirty="0" smtClean="0">
                <a:solidFill>
                  <a:schemeClr val="tx1"/>
                </a:solidFill>
              </a:rPr>
              <a:t>5. глобальный идентификационный номер торговой единицы (</a:t>
            </a:r>
            <a:r>
              <a:rPr lang="en-US" b="1" dirty="0" smtClean="0">
                <a:solidFill>
                  <a:schemeClr val="tx1"/>
                </a:solidFill>
              </a:rPr>
              <a:t>GTIN</a:t>
            </a:r>
            <a:r>
              <a:rPr lang="ru-RU" b="1" dirty="0" smtClean="0">
                <a:solidFill>
                  <a:schemeClr val="tx1"/>
                </a:solidFill>
              </a:rPr>
              <a:t>), серийный глобальный идентификационный номер торговой единицы (</a:t>
            </a:r>
            <a:r>
              <a:rPr lang="en-US" b="1" dirty="0" smtClean="0">
                <a:solidFill>
                  <a:schemeClr val="tx1"/>
                </a:solidFill>
              </a:rPr>
              <a:t>SGTIN</a:t>
            </a:r>
            <a:r>
              <a:rPr lang="ru-RU" b="1" dirty="0" smtClean="0">
                <a:solidFill>
                  <a:schemeClr val="tx1"/>
                </a:solidFill>
              </a:rPr>
              <a:t>) (при наличии) и идентификатор чипа радиочастотной метки (</a:t>
            </a:r>
            <a:r>
              <a:rPr lang="en-US" b="1" dirty="0" smtClean="0">
                <a:solidFill>
                  <a:schemeClr val="tx1"/>
                </a:solidFill>
              </a:rPr>
              <a:t>TID</a:t>
            </a:r>
            <a:r>
              <a:rPr lang="ru-RU" b="1" dirty="0" smtClean="0">
                <a:solidFill>
                  <a:schemeClr val="tx1"/>
                </a:solidFill>
              </a:rPr>
              <a:t>);</a:t>
            </a:r>
          </a:p>
          <a:p>
            <a:pPr>
              <a:defRPr/>
            </a:pPr>
            <a:r>
              <a:rPr lang="ru-RU" b="1" dirty="0" smtClean="0">
                <a:solidFill>
                  <a:schemeClr val="tx1"/>
                </a:solidFill>
              </a:rPr>
              <a:t>6. наименование производителя товара (при наличии);</a:t>
            </a:r>
          </a:p>
          <a:p>
            <a:pPr>
              <a:defRPr/>
            </a:pPr>
            <a:r>
              <a:rPr lang="ru-RU" b="1" dirty="0" smtClean="0">
                <a:solidFill>
                  <a:schemeClr val="tx1"/>
                </a:solidFill>
              </a:rPr>
              <a:t>7. страна происхождения товара (при наличии);</a:t>
            </a:r>
          </a:p>
          <a:p>
            <a:pPr>
              <a:defRPr/>
            </a:pPr>
            <a:r>
              <a:rPr lang="ru-RU" b="1" dirty="0" smtClean="0">
                <a:solidFill>
                  <a:schemeClr val="tx1"/>
                </a:solidFill>
              </a:rPr>
              <a:t>8. GLN производителя товара (при наличии);</a:t>
            </a:r>
          </a:p>
          <a:p>
            <a:pPr>
              <a:defRPr/>
            </a:pPr>
            <a:r>
              <a:rPr lang="ru-RU" b="1" dirty="0" smtClean="0">
                <a:solidFill>
                  <a:schemeClr val="tx1"/>
                </a:solidFill>
              </a:rPr>
              <a:t>9. номер и дата декларации о соответствии (либо информация об отсутствии данной декларации).</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3" presetClass="entr" presetSubtype="32" fill="hold" nodeType="afterEffect">
                                  <p:stCondLst>
                                    <p:cond delay="0"/>
                                  </p:stCondLst>
                                  <p:iterate>
                                    <p:tmAbs val="0"/>
                                  </p:iterate>
                                  <p:childTnLst>
                                    <p:set>
                                      <p:cBhvr>
                                        <p:cTn id="6" fill="hold"/>
                                        <p:tgtEl>
                                          <p:spTgt spid="103"/>
                                        </p:tgtEl>
                                        <p:attrNameLst>
                                          <p:attrName>style.visibility</p:attrName>
                                        </p:attrNameLst>
                                      </p:cBhvr>
                                      <p:to>
                                        <p:strVal val="visible"/>
                                      </p:to>
                                    </p:set>
                                    <p:anim calcmode="lin" valueType="num">
                                      <p:cBhvr>
                                        <p:cTn id="7" dur="1500" fill="hold"/>
                                        <p:tgtEl>
                                          <p:spTgt spid="103"/>
                                        </p:tgtEl>
                                        <p:attrNameLst>
                                          <p:attrName>ppt_w</p:attrName>
                                        </p:attrNameLst>
                                      </p:cBhvr>
                                      <p:tavLst>
                                        <p:tav tm="0">
                                          <p:val>
                                            <p:fltVal val="0"/>
                                          </p:val>
                                        </p:tav>
                                        <p:tav tm="100000">
                                          <p:val>
                                            <p:strVal val="#ppt_w"/>
                                          </p:val>
                                        </p:tav>
                                      </p:tavLst>
                                    </p:anim>
                                    <p:anim calcmode="lin" valueType="num">
                                      <p:cBhvr>
                                        <p:cTn id="8" dur="1500" fill="hold"/>
                                        <p:tgtEl>
                                          <p:spTgt spid="103"/>
                                        </p:tgtEl>
                                        <p:attrNameLst>
                                          <p:attrName>ppt_h</p:attrName>
                                        </p:attrNameLst>
                                      </p:cBhvr>
                                      <p:tavLst>
                                        <p:tav tm="0">
                                          <p:val>
                                            <p:fltVal val="0"/>
                                          </p:val>
                                        </p:tav>
                                        <p:tav tm="100000">
                                          <p:val>
                                            <p:strVal val="#ppt_h"/>
                                          </p:val>
                                        </p:tav>
                                      </p:tavLst>
                                    </p:anim>
                                  </p:childTnLst>
                                </p:cTn>
                              </p:par>
                            </p:childTnLst>
                          </p:cTn>
                        </p:par>
                        <p:par>
                          <p:cTn id="9" fill="hold">
                            <p:stCondLst>
                              <p:cond delay="1500"/>
                            </p:stCondLst>
                            <p:childTnLst>
                              <p:par>
                                <p:cTn id="10" presetID="23" presetClass="entr" presetSubtype="32" fill="hold" nodeType="afterEffect">
                                  <p:stCondLst>
                                    <p:cond delay="0"/>
                                  </p:stCondLst>
                                  <p:iterate>
                                    <p:tmAbs val="0"/>
                                  </p:iterate>
                                  <p:childTnLst>
                                    <p:set>
                                      <p:cBhvr>
                                        <p:cTn id="11" fill="hold"/>
                                        <p:tgtEl>
                                          <p:spTgt spid="105"/>
                                        </p:tgtEl>
                                        <p:attrNameLst>
                                          <p:attrName>style.visibility</p:attrName>
                                        </p:attrNameLst>
                                      </p:cBhvr>
                                      <p:to>
                                        <p:strVal val="visible"/>
                                      </p:to>
                                    </p:set>
                                    <p:anim calcmode="lin" valueType="num">
                                      <p:cBhvr>
                                        <p:cTn id="12" dur="1500" fill="hold"/>
                                        <p:tgtEl>
                                          <p:spTgt spid="105"/>
                                        </p:tgtEl>
                                        <p:attrNameLst>
                                          <p:attrName>ppt_w</p:attrName>
                                        </p:attrNameLst>
                                      </p:cBhvr>
                                      <p:tavLst>
                                        <p:tav tm="0">
                                          <p:val>
                                            <p:fltVal val="0"/>
                                          </p:val>
                                        </p:tav>
                                        <p:tav tm="100000">
                                          <p:val>
                                            <p:strVal val="#ppt_w"/>
                                          </p:val>
                                        </p:tav>
                                      </p:tavLst>
                                    </p:anim>
                                    <p:anim calcmode="lin" valueType="num">
                                      <p:cBhvr>
                                        <p:cTn id="13" dur="1500" fill="hold"/>
                                        <p:tgtEl>
                                          <p:spTgt spid="10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Shape 103"/>
          <p:cNvSpPr>
            <a:spLocks noGrp="1"/>
          </p:cNvSpPr>
          <p:nvPr>
            <p:ph type="title"/>
          </p:nvPr>
        </p:nvSpPr>
        <p:spPr>
          <a:xfrm>
            <a:off x="467544" y="260648"/>
            <a:ext cx="8229600" cy="1282154"/>
          </a:xfrm>
          <a:scene3d>
            <a:camera prst="orthographicFront"/>
            <a:lightRig rig="threePt" dir="t"/>
          </a:scene3d>
          <a:sp3d>
            <a:bevelT prst="angle"/>
          </a:sp3d>
        </p:spPr>
        <p:style>
          <a:lnRef idx="1">
            <a:schemeClr val="accent1"/>
          </a:lnRef>
          <a:fillRef idx="2">
            <a:schemeClr val="accent1"/>
          </a:fillRef>
          <a:effectRef idx="1">
            <a:schemeClr val="accent1"/>
          </a:effectRef>
          <a:fontRef idx="minor">
            <a:schemeClr val="dk1"/>
          </a:fontRef>
        </p:style>
        <p:txBody>
          <a:bodyPr anchor="b">
            <a:noAutofit/>
          </a:bodyPr>
          <a:lstStyle>
            <a:lvl1pPr defTabSz="455675">
              <a:defRPr sz="5615"/>
            </a:lvl1pPr>
          </a:lstStyle>
          <a:p>
            <a:pPr>
              <a:defRPr/>
            </a:pPr>
            <a:r>
              <a:rPr lang="ru-RU" sz="1600" dirty="0" smtClean="0"/>
              <a:t/>
            </a:r>
            <a:br>
              <a:rPr lang="ru-RU" sz="1600" dirty="0" smtClean="0"/>
            </a:br>
            <a:r>
              <a:rPr lang="ru-RU" sz="3200" b="1" dirty="0" smtClean="0"/>
              <a:t> СВЕДЕНИЯ, ПЕРЕДАВАЕМЫЕ В ГИС МАРКИРОВКИ</a:t>
            </a:r>
            <a:r>
              <a:rPr lang="ru-RU" sz="1600" dirty="0" smtClean="0"/>
              <a:t/>
            </a:r>
            <a:br>
              <a:rPr lang="ru-RU" sz="1600" dirty="0" smtClean="0"/>
            </a:br>
            <a:endParaRPr lang="ru-RU" sz="1600" b="1" cap="all" dirty="0">
              <a:solidFill>
                <a:srgbClr val="535353"/>
              </a:solidFill>
            </a:endParaRPr>
          </a:p>
        </p:txBody>
      </p:sp>
      <p:sp>
        <p:nvSpPr>
          <p:cNvPr id="105" name="Shape 105"/>
          <p:cNvSpPr/>
          <p:nvPr/>
        </p:nvSpPr>
        <p:spPr>
          <a:xfrm>
            <a:off x="467544" y="1628800"/>
            <a:ext cx="8208912" cy="5229200"/>
          </a:xfrm>
          <a:prstGeom prst="roundRect">
            <a:avLst>
              <a:gd name="adj" fmla="val 7500"/>
            </a:avLst>
          </a:prstGeom>
          <a:gradFill flip="none" rotWithShape="1">
            <a:gsLst>
              <a:gs pos="0">
                <a:srgbClr val="AB1802">
                  <a:tint val="66000"/>
                  <a:satMod val="160000"/>
                </a:srgbClr>
              </a:gs>
              <a:gs pos="50000">
                <a:srgbClr val="AB1802">
                  <a:tint val="44500"/>
                  <a:satMod val="160000"/>
                </a:srgbClr>
              </a:gs>
              <a:gs pos="100000">
                <a:srgbClr val="AB1802">
                  <a:tint val="23500"/>
                  <a:satMod val="160000"/>
                </a:srgbClr>
              </a:gs>
            </a:gsLst>
            <a:lin ang="2700000" scaled="1"/>
            <a:tileRect/>
          </a:gradFill>
          <a:ln w="12700">
            <a:miter lim="400000"/>
          </a:ln>
          <a:scene3d>
            <a:camera prst="orthographicFront"/>
            <a:lightRig rig="threePt" dir="t"/>
          </a:scene3d>
          <a:sp3d>
            <a:bevelT/>
          </a:sp3d>
          <a:extLst>
            <a:ext uri="{C572A759-6A51-4108-AA02-DFA0A04FC94B}"/>
          </a:extLst>
        </p:spPr>
        <p:txBody>
          <a:bodyPr lIns="35717" tIns="35717" rIns="35717" bIns="35717"/>
          <a:lstStyle/>
          <a:p>
            <a:pPr indent="450850" algn="just"/>
            <a:r>
              <a:rPr lang="ru-RU" sz="1500" b="1">
                <a:cs typeface="Times New Roman" pitchFamily="18" charset="0"/>
              </a:rPr>
              <a:t>На этапе «Информирование о факте нарушения» Роспотребнадзор предоставляется следующие данные:</a:t>
            </a:r>
            <a:endParaRPr lang="ru-RU" sz="1500" b="1"/>
          </a:p>
          <a:p>
            <a:pPr indent="450850" algn="just" eaLnBrk="0" hangingPunct="0"/>
            <a:endParaRPr lang="ru-RU" sz="1500" b="1">
              <a:cs typeface="Times New Roman" pitchFamily="18" charset="0"/>
            </a:endParaRPr>
          </a:p>
          <a:p>
            <a:pPr indent="450850" algn="just" eaLnBrk="0" hangingPunct="0"/>
            <a:r>
              <a:rPr lang="ru-RU" sz="1500" b="1">
                <a:cs typeface="Times New Roman" pitchFamily="18" charset="0"/>
              </a:rPr>
              <a:t>1.</a:t>
            </a:r>
            <a:r>
              <a:rPr lang="en-US" sz="1500" b="1">
                <a:cs typeface="Times New Roman" pitchFamily="18" charset="0"/>
              </a:rPr>
              <a:t> </a:t>
            </a:r>
            <a:r>
              <a:rPr lang="ru-RU" sz="1500" b="1">
                <a:cs typeface="Times New Roman" pitchFamily="18" charset="0"/>
              </a:rPr>
              <a:t>идентификатор инцидента;</a:t>
            </a:r>
            <a:endParaRPr lang="ru-RU" sz="1500" b="1"/>
          </a:p>
          <a:p>
            <a:pPr indent="450850" algn="just" eaLnBrk="0" hangingPunct="0"/>
            <a:r>
              <a:rPr lang="ru-RU" sz="1500" b="1">
                <a:cs typeface="Times New Roman" pitchFamily="18" charset="0"/>
              </a:rPr>
              <a:t>2.</a:t>
            </a:r>
            <a:r>
              <a:rPr lang="en-US" sz="1500" b="1">
                <a:cs typeface="Times New Roman" pitchFamily="18" charset="0"/>
              </a:rPr>
              <a:t> </a:t>
            </a:r>
            <a:r>
              <a:rPr lang="ru-RU" sz="1500" b="1">
                <a:cs typeface="Times New Roman" pitchFamily="18" charset="0"/>
              </a:rPr>
              <a:t>номер и дата акта проверки;</a:t>
            </a:r>
            <a:endParaRPr lang="ru-RU" sz="1500" b="1"/>
          </a:p>
          <a:p>
            <a:pPr indent="450850" algn="just" eaLnBrk="0" hangingPunct="0"/>
            <a:r>
              <a:rPr lang="ru-RU" sz="1500" b="1">
                <a:cs typeface="Times New Roman" pitchFamily="18" charset="0"/>
              </a:rPr>
              <a:t>3.</a:t>
            </a:r>
            <a:r>
              <a:rPr lang="en-US" sz="1500" b="1">
                <a:cs typeface="Times New Roman" pitchFamily="18" charset="0"/>
              </a:rPr>
              <a:t> </a:t>
            </a:r>
            <a:r>
              <a:rPr lang="ru-RU" sz="1500" b="1">
                <a:cs typeface="Times New Roman" pitchFamily="18" charset="0"/>
              </a:rPr>
              <a:t>наименование юридического лица/индивидуального предпринимателя, в отношении которого проведена проверка и ИНН/КПП;</a:t>
            </a:r>
            <a:endParaRPr lang="ru-RU" sz="1500" b="1"/>
          </a:p>
          <a:p>
            <a:pPr indent="450850" algn="just" eaLnBrk="0" hangingPunct="0"/>
            <a:r>
              <a:rPr lang="ru-RU" sz="1500" b="1">
                <a:cs typeface="Times New Roman" pitchFamily="18" charset="0"/>
              </a:rPr>
              <a:t>4.</a:t>
            </a:r>
            <a:r>
              <a:rPr lang="en-US" sz="1500" b="1">
                <a:cs typeface="Times New Roman" pitchFamily="18" charset="0"/>
              </a:rPr>
              <a:t> </a:t>
            </a:r>
            <a:r>
              <a:rPr lang="ru-RU" sz="1500" b="1">
                <a:cs typeface="Times New Roman" pitchFamily="18" charset="0"/>
              </a:rPr>
              <a:t>адрес (место проведения проверки);</a:t>
            </a:r>
            <a:endParaRPr lang="ru-RU" sz="1500" b="1"/>
          </a:p>
          <a:p>
            <a:pPr indent="450850" algn="just" eaLnBrk="0" hangingPunct="0"/>
            <a:r>
              <a:rPr lang="ru-RU" sz="1500" b="1">
                <a:cs typeface="Times New Roman" pitchFamily="18" charset="0"/>
              </a:rPr>
              <a:t>5.</a:t>
            </a:r>
            <a:r>
              <a:rPr lang="en-US" sz="1500" b="1">
                <a:cs typeface="Times New Roman" pitchFamily="18" charset="0"/>
              </a:rPr>
              <a:t> </a:t>
            </a:r>
            <a:r>
              <a:rPr lang="ru-RU" sz="1500" b="1">
                <a:cs typeface="Times New Roman" pitchFamily="18" charset="0"/>
              </a:rPr>
              <a:t>наименование территориального органа Роспотребнадзора, проводившего проверку;</a:t>
            </a:r>
            <a:endParaRPr lang="ru-RU" sz="1500" b="1"/>
          </a:p>
          <a:p>
            <a:pPr indent="450850" algn="just" eaLnBrk="0" hangingPunct="0"/>
            <a:r>
              <a:rPr lang="ru-RU" sz="1500" b="1">
                <a:cs typeface="Times New Roman" pitchFamily="18" charset="0"/>
              </a:rPr>
              <a:t>6.</a:t>
            </a:r>
            <a:r>
              <a:rPr lang="en-US" sz="1500" b="1">
                <a:cs typeface="Times New Roman" pitchFamily="18" charset="0"/>
              </a:rPr>
              <a:t> </a:t>
            </a:r>
            <a:r>
              <a:rPr lang="ru-RU" sz="1500" b="1">
                <a:cs typeface="Times New Roman" pitchFamily="18" charset="0"/>
              </a:rPr>
              <a:t>список товаров, по которым выявлены нарушения (от одного товара и более), для каждого товара указывается:</a:t>
            </a:r>
            <a:endParaRPr lang="ru-RU" sz="1500" b="1"/>
          </a:p>
          <a:p>
            <a:pPr indent="450850" algn="just" eaLnBrk="0" hangingPunct="0"/>
            <a:r>
              <a:rPr lang="ru-RU" sz="1500" b="1">
                <a:cs typeface="Times New Roman" pitchFamily="18" charset="0"/>
              </a:rPr>
              <a:t>	6.1.</a:t>
            </a:r>
            <a:r>
              <a:rPr lang="en-US" sz="1500" b="1">
                <a:cs typeface="Times New Roman" pitchFamily="18" charset="0"/>
              </a:rPr>
              <a:t> </a:t>
            </a:r>
            <a:r>
              <a:rPr lang="ru-RU" sz="1500" b="1">
                <a:cs typeface="Times New Roman" pitchFamily="18" charset="0"/>
              </a:rPr>
              <a:t>идентификационный номер КиЗ, при наличии данной информации;</a:t>
            </a:r>
            <a:endParaRPr lang="ru-RU" sz="1500" b="1"/>
          </a:p>
          <a:p>
            <a:pPr indent="450850" algn="just" eaLnBrk="0" hangingPunct="0"/>
            <a:r>
              <a:rPr lang="ru-RU" sz="1500" b="1">
                <a:cs typeface="Times New Roman" pitchFamily="18" charset="0"/>
              </a:rPr>
              <a:t>	6.2. </a:t>
            </a:r>
            <a:r>
              <a:rPr lang="en-US" sz="1500" b="1">
                <a:cs typeface="Times New Roman" pitchFamily="18" charset="0"/>
              </a:rPr>
              <a:t>TID</a:t>
            </a:r>
            <a:r>
              <a:rPr lang="ru-RU" sz="1500" b="1">
                <a:cs typeface="Times New Roman" pitchFamily="18" charset="0"/>
              </a:rPr>
              <a:t> (в случае наличия специализированной аппаратуры у сотрудника Роспотребнадзора и при наличии данной информации);</a:t>
            </a:r>
            <a:endParaRPr lang="ru-RU" sz="1500" b="1"/>
          </a:p>
          <a:p>
            <a:pPr indent="450850" algn="just" eaLnBrk="0" hangingPunct="0"/>
            <a:r>
              <a:rPr lang="ru-RU" sz="1500" b="1">
                <a:cs typeface="Times New Roman" pitchFamily="18" charset="0"/>
              </a:rPr>
              <a:t>	6.3.</a:t>
            </a:r>
            <a:r>
              <a:rPr lang="en-US" sz="1500" b="1">
                <a:cs typeface="Times New Roman" pitchFamily="18" charset="0"/>
              </a:rPr>
              <a:t> </a:t>
            </a:r>
            <a:r>
              <a:rPr lang="ru-RU" sz="1500" b="1">
                <a:cs typeface="Times New Roman" pitchFamily="18" charset="0"/>
              </a:rPr>
              <a:t>перечень видов нарушений по данному товару (может быть одновременно указано несколько; виды формализируются на основе согласованного справочника);</a:t>
            </a:r>
            <a:endParaRPr lang="ru-RU" sz="1500" b="1"/>
          </a:p>
          <a:p>
            <a:pPr indent="450850" algn="just" eaLnBrk="0" hangingPunct="0"/>
            <a:r>
              <a:rPr lang="ru-RU" sz="1500" b="1">
                <a:cs typeface="Times New Roman" pitchFamily="18" charset="0"/>
              </a:rPr>
              <a:t>7. в случае невозможности идентификации товара, к которому относится нарушение (например, на товаре отсутствует маркировка) данное нарушение указывается в отношении проверяемого юридического лица/индивидуального предпринимателя.</a:t>
            </a:r>
            <a:endParaRPr lang="ru-RU" sz="1500" b="1"/>
          </a:p>
          <a:p>
            <a:pPr indent="450850"/>
            <a:endParaRPr lang="ru-RU" b="1"/>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3" presetClass="entr" presetSubtype="32" fill="hold" nodeType="afterEffect">
                                  <p:stCondLst>
                                    <p:cond delay="0"/>
                                  </p:stCondLst>
                                  <p:iterate>
                                    <p:tmAbs val="0"/>
                                  </p:iterate>
                                  <p:childTnLst>
                                    <p:set>
                                      <p:cBhvr>
                                        <p:cTn id="6" fill="hold"/>
                                        <p:tgtEl>
                                          <p:spTgt spid="103"/>
                                        </p:tgtEl>
                                        <p:attrNameLst>
                                          <p:attrName>style.visibility</p:attrName>
                                        </p:attrNameLst>
                                      </p:cBhvr>
                                      <p:to>
                                        <p:strVal val="visible"/>
                                      </p:to>
                                    </p:set>
                                    <p:anim calcmode="lin" valueType="num">
                                      <p:cBhvr>
                                        <p:cTn id="7" dur="1500" fill="hold"/>
                                        <p:tgtEl>
                                          <p:spTgt spid="103"/>
                                        </p:tgtEl>
                                        <p:attrNameLst>
                                          <p:attrName>ppt_w</p:attrName>
                                        </p:attrNameLst>
                                      </p:cBhvr>
                                      <p:tavLst>
                                        <p:tav tm="0">
                                          <p:val>
                                            <p:fltVal val="0"/>
                                          </p:val>
                                        </p:tav>
                                        <p:tav tm="100000">
                                          <p:val>
                                            <p:strVal val="#ppt_w"/>
                                          </p:val>
                                        </p:tav>
                                      </p:tavLst>
                                    </p:anim>
                                    <p:anim calcmode="lin" valueType="num">
                                      <p:cBhvr>
                                        <p:cTn id="8" dur="1500" fill="hold"/>
                                        <p:tgtEl>
                                          <p:spTgt spid="103"/>
                                        </p:tgtEl>
                                        <p:attrNameLst>
                                          <p:attrName>ppt_h</p:attrName>
                                        </p:attrNameLst>
                                      </p:cBhvr>
                                      <p:tavLst>
                                        <p:tav tm="0">
                                          <p:val>
                                            <p:fltVal val="0"/>
                                          </p:val>
                                        </p:tav>
                                        <p:tav tm="100000">
                                          <p:val>
                                            <p:strVal val="#ppt_h"/>
                                          </p:val>
                                        </p:tav>
                                      </p:tavLst>
                                    </p:anim>
                                  </p:childTnLst>
                                </p:cTn>
                              </p:par>
                            </p:childTnLst>
                          </p:cTn>
                        </p:par>
                        <p:par>
                          <p:cTn id="9" fill="hold">
                            <p:stCondLst>
                              <p:cond delay="1500"/>
                            </p:stCondLst>
                            <p:childTnLst>
                              <p:par>
                                <p:cTn id="10" presetID="23" presetClass="entr" presetSubtype="32" fill="hold" nodeType="afterEffect">
                                  <p:stCondLst>
                                    <p:cond delay="0"/>
                                  </p:stCondLst>
                                  <p:iterate>
                                    <p:tmAbs val="0"/>
                                  </p:iterate>
                                  <p:childTnLst>
                                    <p:set>
                                      <p:cBhvr>
                                        <p:cTn id="11" fill="hold"/>
                                        <p:tgtEl>
                                          <p:spTgt spid="105"/>
                                        </p:tgtEl>
                                        <p:attrNameLst>
                                          <p:attrName>style.visibility</p:attrName>
                                        </p:attrNameLst>
                                      </p:cBhvr>
                                      <p:to>
                                        <p:strVal val="visible"/>
                                      </p:to>
                                    </p:set>
                                    <p:anim calcmode="lin" valueType="num">
                                      <p:cBhvr>
                                        <p:cTn id="12" dur="1500" fill="hold"/>
                                        <p:tgtEl>
                                          <p:spTgt spid="105"/>
                                        </p:tgtEl>
                                        <p:attrNameLst>
                                          <p:attrName>ppt_w</p:attrName>
                                        </p:attrNameLst>
                                      </p:cBhvr>
                                      <p:tavLst>
                                        <p:tav tm="0">
                                          <p:val>
                                            <p:fltVal val="0"/>
                                          </p:val>
                                        </p:tav>
                                        <p:tav tm="100000">
                                          <p:val>
                                            <p:strVal val="#ppt_w"/>
                                          </p:val>
                                        </p:tav>
                                      </p:tavLst>
                                    </p:anim>
                                    <p:anim calcmode="lin" valueType="num">
                                      <p:cBhvr>
                                        <p:cTn id="13" dur="1500" fill="hold"/>
                                        <p:tgtEl>
                                          <p:spTgt spid="10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Shape 103"/>
          <p:cNvSpPr>
            <a:spLocks noGrp="1"/>
          </p:cNvSpPr>
          <p:nvPr>
            <p:ph type="title"/>
          </p:nvPr>
        </p:nvSpPr>
        <p:spPr>
          <a:xfrm>
            <a:off x="467544" y="260648"/>
            <a:ext cx="8229600" cy="1282154"/>
          </a:xfrm>
          <a:scene3d>
            <a:camera prst="orthographicFront"/>
            <a:lightRig rig="threePt" dir="t"/>
          </a:scene3d>
          <a:sp3d>
            <a:bevelT prst="angle"/>
          </a:sp3d>
        </p:spPr>
        <p:style>
          <a:lnRef idx="1">
            <a:schemeClr val="accent1"/>
          </a:lnRef>
          <a:fillRef idx="2">
            <a:schemeClr val="accent1"/>
          </a:fillRef>
          <a:effectRef idx="1">
            <a:schemeClr val="accent1"/>
          </a:effectRef>
          <a:fontRef idx="minor">
            <a:schemeClr val="dk1"/>
          </a:fontRef>
        </p:style>
        <p:txBody>
          <a:bodyPr anchor="b">
            <a:noAutofit/>
          </a:bodyPr>
          <a:lstStyle>
            <a:lvl1pPr defTabSz="455675">
              <a:defRPr sz="5615"/>
            </a:lvl1pPr>
          </a:lstStyle>
          <a:p>
            <a:pPr>
              <a:defRPr/>
            </a:pPr>
            <a:r>
              <a:rPr lang="ru-RU" sz="1600" dirty="0" smtClean="0"/>
              <a:t/>
            </a:r>
            <a:br>
              <a:rPr lang="ru-RU" sz="1600" dirty="0" smtClean="0"/>
            </a:br>
            <a:r>
              <a:rPr lang="ru-RU" sz="3200" b="1" dirty="0" smtClean="0"/>
              <a:t> СВЕДЕНИЯ, ПЕРЕДАВАЕМЫЕ В ГИС МАРКИРОВКИ</a:t>
            </a:r>
            <a:r>
              <a:rPr lang="ru-RU" sz="1600" dirty="0" smtClean="0"/>
              <a:t/>
            </a:r>
            <a:br>
              <a:rPr lang="ru-RU" sz="1600" dirty="0" smtClean="0"/>
            </a:br>
            <a:endParaRPr lang="ru-RU" sz="1600" b="1" cap="all" dirty="0">
              <a:solidFill>
                <a:srgbClr val="535353"/>
              </a:solidFill>
            </a:endParaRPr>
          </a:p>
        </p:txBody>
      </p:sp>
      <p:sp>
        <p:nvSpPr>
          <p:cNvPr id="105" name="Shape 105"/>
          <p:cNvSpPr/>
          <p:nvPr/>
        </p:nvSpPr>
        <p:spPr>
          <a:xfrm>
            <a:off x="395536" y="1745432"/>
            <a:ext cx="8208912" cy="4419872"/>
          </a:xfrm>
          <a:prstGeom prst="roundRect">
            <a:avLst>
              <a:gd name="adj" fmla="val 7500"/>
            </a:avLst>
          </a:prstGeom>
          <a:gradFill flip="none" rotWithShape="1">
            <a:gsLst>
              <a:gs pos="0">
                <a:srgbClr val="AB1802">
                  <a:tint val="66000"/>
                  <a:satMod val="160000"/>
                </a:srgbClr>
              </a:gs>
              <a:gs pos="50000">
                <a:srgbClr val="AB1802">
                  <a:tint val="44500"/>
                  <a:satMod val="160000"/>
                </a:srgbClr>
              </a:gs>
              <a:gs pos="100000">
                <a:srgbClr val="AB1802">
                  <a:tint val="23500"/>
                  <a:satMod val="160000"/>
                </a:srgbClr>
              </a:gs>
            </a:gsLst>
            <a:lin ang="2700000" scaled="1"/>
            <a:tileRect/>
          </a:gradFill>
          <a:ln w="12700">
            <a:miter lim="400000"/>
          </a:ln>
          <a:scene3d>
            <a:camera prst="orthographicFront"/>
            <a:lightRig rig="threePt" dir="t"/>
          </a:scene3d>
          <a:sp3d>
            <a:bevelT/>
          </a:sp3d>
          <a:extLst>
            <a:ext uri="{C572A759-6A51-4108-AA02-DFA0A04FC94B}"/>
          </a:extLst>
        </p:spPr>
        <p:txBody>
          <a:bodyPr lIns="35717" tIns="35717" rIns="35717" bIns="35717" anchor="ctr"/>
          <a:lstStyle>
            <a:lvl1pPr>
              <a:defRPr sz="1800">
                <a:solidFill>
                  <a:srgbClr val="FFFFFF"/>
                </a:solidFill>
              </a:defRPr>
            </a:lvl1pPr>
          </a:lstStyle>
          <a:p>
            <a:pPr>
              <a:defRPr/>
            </a:pPr>
            <a:r>
              <a:rPr lang="ru-RU" sz="2000" b="1" dirty="0" smtClean="0">
                <a:solidFill>
                  <a:schemeClr val="tx1"/>
                </a:solidFill>
              </a:rPr>
              <a:t>На этапе «Информирование о принятых мерах административной ответственности» Роспотребнадзор предоставляется следующие данные:</a:t>
            </a:r>
          </a:p>
          <a:p>
            <a:pPr>
              <a:defRPr/>
            </a:pPr>
            <a:endParaRPr lang="ru-RU" sz="2000" b="1" dirty="0" smtClean="0">
              <a:solidFill>
                <a:schemeClr val="tx1"/>
              </a:solidFill>
            </a:endParaRPr>
          </a:p>
          <a:p>
            <a:pPr>
              <a:defRPr/>
            </a:pPr>
            <a:r>
              <a:rPr lang="ru-RU" sz="2000" b="1" dirty="0" smtClean="0">
                <a:solidFill>
                  <a:schemeClr val="tx1"/>
                </a:solidFill>
              </a:rPr>
              <a:t>1.</a:t>
            </a:r>
            <a:r>
              <a:rPr lang="en-US" sz="2000" b="1" dirty="0" smtClean="0">
                <a:solidFill>
                  <a:schemeClr val="tx1"/>
                </a:solidFill>
              </a:rPr>
              <a:t> </a:t>
            </a:r>
            <a:r>
              <a:rPr lang="ru-RU" sz="2000" b="1" dirty="0" smtClean="0">
                <a:solidFill>
                  <a:schemeClr val="tx1"/>
                </a:solidFill>
              </a:rPr>
              <a:t>идентификатор инцидента;</a:t>
            </a:r>
          </a:p>
          <a:p>
            <a:pPr>
              <a:defRPr/>
            </a:pPr>
            <a:r>
              <a:rPr lang="ru-RU" sz="2000" b="1" dirty="0" smtClean="0">
                <a:solidFill>
                  <a:schemeClr val="tx1"/>
                </a:solidFill>
              </a:rPr>
              <a:t>2.</a:t>
            </a:r>
            <a:r>
              <a:rPr lang="en-US" sz="2000" b="1" dirty="0" smtClean="0">
                <a:solidFill>
                  <a:schemeClr val="tx1"/>
                </a:solidFill>
              </a:rPr>
              <a:t> </a:t>
            </a:r>
            <a:r>
              <a:rPr lang="ru-RU" sz="2000" b="1" dirty="0" smtClean="0">
                <a:solidFill>
                  <a:schemeClr val="tx1"/>
                </a:solidFill>
              </a:rPr>
              <a:t>дата принятия меры административной ответственности;</a:t>
            </a:r>
          </a:p>
          <a:p>
            <a:pPr>
              <a:defRPr/>
            </a:pPr>
            <a:r>
              <a:rPr lang="ru-RU" sz="2000" b="1" dirty="0" smtClean="0">
                <a:solidFill>
                  <a:schemeClr val="tx1"/>
                </a:solidFill>
              </a:rPr>
              <a:t>3.</a:t>
            </a:r>
            <a:r>
              <a:rPr lang="en-US" sz="2000" b="1" dirty="0" smtClean="0">
                <a:solidFill>
                  <a:schemeClr val="tx1"/>
                </a:solidFill>
              </a:rPr>
              <a:t> </a:t>
            </a:r>
            <a:r>
              <a:rPr lang="ru-RU" sz="2000" b="1" dirty="0" smtClean="0">
                <a:solidFill>
                  <a:schemeClr val="tx1"/>
                </a:solidFill>
              </a:rPr>
              <a:t>вид принятой меры административной ответственности:</a:t>
            </a:r>
          </a:p>
          <a:p>
            <a:pPr>
              <a:defRPr/>
            </a:pPr>
            <a:r>
              <a:rPr lang="ru-RU" sz="2000" b="1" dirty="0" smtClean="0">
                <a:solidFill>
                  <a:schemeClr val="tx1"/>
                </a:solidFill>
              </a:rPr>
              <a:t>	3.1.</a:t>
            </a:r>
            <a:r>
              <a:rPr lang="en-US" sz="2000" b="1" dirty="0" smtClean="0">
                <a:solidFill>
                  <a:schemeClr val="tx1"/>
                </a:solidFill>
              </a:rPr>
              <a:t> </a:t>
            </a:r>
            <a:r>
              <a:rPr lang="ru-RU" sz="2000" b="1" dirty="0" smtClean="0">
                <a:solidFill>
                  <a:schemeClr val="tx1"/>
                </a:solidFill>
              </a:rPr>
              <a:t>штраф и сумма штрафа;</a:t>
            </a:r>
          </a:p>
          <a:p>
            <a:pPr>
              <a:defRPr/>
            </a:pPr>
            <a:r>
              <a:rPr lang="ru-RU" sz="2000" b="1" dirty="0" smtClean="0">
                <a:solidFill>
                  <a:schemeClr val="tx1"/>
                </a:solidFill>
              </a:rPr>
              <a:t>	3.2.</a:t>
            </a:r>
            <a:r>
              <a:rPr lang="en-US" sz="2000" b="1" dirty="0" smtClean="0">
                <a:solidFill>
                  <a:schemeClr val="tx1"/>
                </a:solidFill>
              </a:rPr>
              <a:t> </a:t>
            </a:r>
            <a:r>
              <a:rPr lang="ru-RU" sz="2000" b="1" dirty="0" smtClean="0">
                <a:solidFill>
                  <a:schemeClr val="tx1"/>
                </a:solidFill>
              </a:rPr>
              <a:t>конфискация (с перечнем конфискованных товаров и указанием идентификационных номеров </a:t>
            </a:r>
            <a:r>
              <a:rPr lang="ru-RU" sz="2000" b="1" dirty="0" err="1" smtClean="0">
                <a:solidFill>
                  <a:schemeClr val="tx1"/>
                </a:solidFill>
              </a:rPr>
              <a:t>КиЗ</a:t>
            </a:r>
            <a:r>
              <a:rPr lang="ru-RU" sz="2000" b="1" dirty="0" smtClean="0">
                <a:solidFill>
                  <a:schemeClr val="tx1"/>
                </a:solidFill>
              </a:rPr>
              <a:t> при наличии);</a:t>
            </a:r>
          </a:p>
          <a:p>
            <a:pPr>
              <a:defRPr/>
            </a:pPr>
            <a:r>
              <a:rPr lang="ru-RU" sz="2000" b="1" dirty="0" smtClean="0">
                <a:solidFill>
                  <a:schemeClr val="tx1"/>
                </a:solidFill>
              </a:rPr>
              <a:t>	3.3.</a:t>
            </a:r>
            <a:r>
              <a:rPr lang="en-US" sz="2000" b="1" dirty="0" smtClean="0">
                <a:solidFill>
                  <a:schemeClr val="tx1"/>
                </a:solidFill>
              </a:rPr>
              <a:t> </a:t>
            </a:r>
            <a:r>
              <a:rPr lang="ru-RU" sz="2000" b="1" dirty="0" smtClean="0">
                <a:solidFill>
                  <a:schemeClr val="tx1"/>
                </a:solidFill>
              </a:rPr>
              <a:t>приостановление деятельности и дата, до которой приостановлена деятельность.</a:t>
            </a:r>
          </a:p>
          <a:p>
            <a:pPr>
              <a:defRPr/>
            </a:pPr>
            <a:endParaRPr lang="ru-RU" sz="2000" b="1" dirty="0" smtClean="0">
              <a:solidFill>
                <a:schemeClr val="tx1"/>
              </a:solidFill>
            </a:endParaRP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3" presetClass="entr" presetSubtype="32" fill="hold" nodeType="afterEffect">
                                  <p:stCondLst>
                                    <p:cond delay="0"/>
                                  </p:stCondLst>
                                  <p:iterate>
                                    <p:tmAbs val="0"/>
                                  </p:iterate>
                                  <p:childTnLst>
                                    <p:set>
                                      <p:cBhvr>
                                        <p:cTn id="6" fill="hold"/>
                                        <p:tgtEl>
                                          <p:spTgt spid="103"/>
                                        </p:tgtEl>
                                        <p:attrNameLst>
                                          <p:attrName>style.visibility</p:attrName>
                                        </p:attrNameLst>
                                      </p:cBhvr>
                                      <p:to>
                                        <p:strVal val="visible"/>
                                      </p:to>
                                    </p:set>
                                    <p:anim calcmode="lin" valueType="num">
                                      <p:cBhvr>
                                        <p:cTn id="7" dur="1500" fill="hold"/>
                                        <p:tgtEl>
                                          <p:spTgt spid="103"/>
                                        </p:tgtEl>
                                        <p:attrNameLst>
                                          <p:attrName>ppt_w</p:attrName>
                                        </p:attrNameLst>
                                      </p:cBhvr>
                                      <p:tavLst>
                                        <p:tav tm="0">
                                          <p:val>
                                            <p:fltVal val="0"/>
                                          </p:val>
                                        </p:tav>
                                        <p:tav tm="100000">
                                          <p:val>
                                            <p:strVal val="#ppt_w"/>
                                          </p:val>
                                        </p:tav>
                                      </p:tavLst>
                                    </p:anim>
                                    <p:anim calcmode="lin" valueType="num">
                                      <p:cBhvr>
                                        <p:cTn id="8" dur="1500" fill="hold"/>
                                        <p:tgtEl>
                                          <p:spTgt spid="103"/>
                                        </p:tgtEl>
                                        <p:attrNameLst>
                                          <p:attrName>ppt_h</p:attrName>
                                        </p:attrNameLst>
                                      </p:cBhvr>
                                      <p:tavLst>
                                        <p:tav tm="0">
                                          <p:val>
                                            <p:fltVal val="0"/>
                                          </p:val>
                                        </p:tav>
                                        <p:tav tm="100000">
                                          <p:val>
                                            <p:strVal val="#ppt_h"/>
                                          </p:val>
                                        </p:tav>
                                      </p:tavLst>
                                    </p:anim>
                                  </p:childTnLst>
                                </p:cTn>
                              </p:par>
                            </p:childTnLst>
                          </p:cTn>
                        </p:par>
                        <p:par>
                          <p:cTn id="9" fill="hold">
                            <p:stCondLst>
                              <p:cond delay="1500"/>
                            </p:stCondLst>
                            <p:childTnLst>
                              <p:par>
                                <p:cTn id="10" presetID="23" presetClass="entr" presetSubtype="32" fill="hold" nodeType="afterEffect">
                                  <p:stCondLst>
                                    <p:cond delay="0"/>
                                  </p:stCondLst>
                                  <p:iterate>
                                    <p:tmAbs val="0"/>
                                  </p:iterate>
                                  <p:childTnLst>
                                    <p:set>
                                      <p:cBhvr>
                                        <p:cTn id="11" fill="hold"/>
                                        <p:tgtEl>
                                          <p:spTgt spid="105"/>
                                        </p:tgtEl>
                                        <p:attrNameLst>
                                          <p:attrName>style.visibility</p:attrName>
                                        </p:attrNameLst>
                                      </p:cBhvr>
                                      <p:to>
                                        <p:strVal val="visible"/>
                                      </p:to>
                                    </p:set>
                                    <p:anim calcmode="lin" valueType="num">
                                      <p:cBhvr>
                                        <p:cTn id="12" dur="1500" fill="hold"/>
                                        <p:tgtEl>
                                          <p:spTgt spid="105"/>
                                        </p:tgtEl>
                                        <p:attrNameLst>
                                          <p:attrName>ppt_w</p:attrName>
                                        </p:attrNameLst>
                                      </p:cBhvr>
                                      <p:tavLst>
                                        <p:tav tm="0">
                                          <p:val>
                                            <p:fltVal val="0"/>
                                          </p:val>
                                        </p:tav>
                                        <p:tav tm="100000">
                                          <p:val>
                                            <p:strVal val="#ppt_w"/>
                                          </p:val>
                                        </p:tav>
                                      </p:tavLst>
                                    </p:anim>
                                    <p:anim calcmode="lin" valueType="num">
                                      <p:cBhvr>
                                        <p:cTn id="13" dur="1500" fill="hold"/>
                                        <p:tgtEl>
                                          <p:spTgt spid="10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Shape 103"/>
          <p:cNvSpPr>
            <a:spLocks noGrp="1"/>
          </p:cNvSpPr>
          <p:nvPr>
            <p:ph type="title"/>
          </p:nvPr>
        </p:nvSpPr>
        <p:spPr>
          <a:xfrm>
            <a:off x="467544" y="260648"/>
            <a:ext cx="8229600" cy="1282154"/>
          </a:xfrm>
          <a:scene3d>
            <a:camera prst="orthographicFront"/>
            <a:lightRig rig="threePt" dir="t"/>
          </a:scene3d>
          <a:sp3d>
            <a:bevelT prst="angle"/>
          </a:sp3d>
        </p:spPr>
        <p:style>
          <a:lnRef idx="1">
            <a:schemeClr val="accent1"/>
          </a:lnRef>
          <a:fillRef idx="2">
            <a:schemeClr val="accent1"/>
          </a:fillRef>
          <a:effectRef idx="1">
            <a:schemeClr val="accent1"/>
          </a:effectRef>
          <a:fontRef idx="minor">
            <a:schemeClr val="dk1"/>
          </a:fontRef>
        </p:style>
        <p:txBody>
          <a:bodyPr anchor="b">
            <a:noAutofit/>
          </a:bodyPr>
          <a:lstStyle>
            <a:lvl1pPr defTabSz="455675">
              <a:defRPr sz="5615"/>
            </a:lvl1pPr>
          </a:lstStyle>
          <a:p>
            <a:pPr>
              <a:defRPr/>
            </a:pPr>
            <a:r>
              <a:rPr lang="ru-RU" sz="1600" dirty="0" smtClean="0"/>
              <a:t/>
            </a:r>
            <a:br>
              <a:rPr lang="ru-RU" sz="1600" dirty="0" smtClean="0"/>
            </a:br>
            <a:r>
              <a:rPr lang="ru-RU" sz="3200" b="1" dirty="0" smtClean="0"/>
              <a:t> СВЕДЕНИЯ, ПЕРЕДАВАЕМЫЕ В ГИС МАРКИРОВКИ</a:t>
            </a:r>
            <a:r>
              <a:rPr lang="ru-RU" sz="1600" dirty="0" smtClean="0"/>
              <a:t/>
            </a:r>
            <a:br>
              <a:rPr lang="ru-RU" sz="1600" dirty="0" smtClean="0"/>
            </a:br>
            <a:endParaRPr lang="ru-RU" sz="1600" b="1" cap="all" dirty="0">
              <a:solidFill>
                <a:srgbClr val="535353"/>
              </a:solidFill>
            </a:endParaRPr>
          </a:p>
        </p:txBody>
      </p:sp>
      <p:sp>
        <p:nvSpPr>
          <p:cNvPr id="105" name="Shape 105"/>
          <p:cNvSpPr/>
          <p:nvPr/>
        </p:nvSpPr>
        <p:spPr>
          <a:xfrm>
            <a:off x="467544" y="1628800"/>
            <a:ext cx="8208912" cy="5112568"/>
          </a:xfrm>
          <a:prstGeom prst="roundRect">
            <a:avLst>
              <a:gd name="adj" fmla="val 7500"/>
            </a:avLst>
          </a:prstGeom>
          <a:gradFill flip="none" rotWithShape="1">
            <a:gsLst>
              <a:gs pos="0">
                <a:srgbClr val="AB1802">
                  <a:tint val="66000"/>
                  <a:satMod val="160000"/>
                </a:srgbClr>
              </a:gs>
              <a:gs pos="50000">
                <a:srgbClr val="AB1802">
                  <a:tint val="44500"/>
                  <a:satMod val="160000"/>
                </a:srgbClr>
              </a:gs>
              <a:gs pos="100000">
                <a:srgbClr val="AB1802">
                  <a:tint val="23500"/>
                  <a:satMod val="160000"/>
                </a:srgbClr>
              </a:gs>
            </a:gsLst>
            <a:lin ang="2700000" scaled="1"/>
            <a:tileRect/>
          </a:gradFill>
          <a:ln w="12700">
            <a:miter lim="400000"/>
          </a:ln>
          <a:scene3d>
            <a:camera prst="orthographicFront"/>
            <a:lightRig rig="threePt" dir="t"/>
          </a:scene3d>
          <a:sp3d>
            <a:bevelT/>
          </a:sp3d>
          <a:extLst>
            <a:ext uri="{C572A759-6A51-4108-AA02-DFA0A04FC94B}"/>
          </a:extLst>
        </p:spPr>
        <p:txBody>
          <a:bodyPr lIns="35717" tIns="35717" rIns="35717" bIns="35717" anchor="ctr"/>
          <a:lstStyle>
            <a:lvl1pPr>
              <a:defRPr sz="1800">
                <a:solidFill>
                  <a:srgbClr val="FFFFFF"/>
                </a:solidFill>
              </a:defRPr>
            </a:lvl1pPr>
          </a:lstStyle>
          <a:p>
            <a:pPr>
              <a:defRPr/>
            </a:pPr>
            <a:r>
              <a:rPr lang="ru-RU" sz="1600" b="1" dirty="0" smtClean="0">
                <a:solidFill>
                  <a:schemeClr val="tx1"/>
                </a:solidFill>
              </a:rPr>
              <a:t>На этапе «Информирование об окончании производства по акту проверки» Роспотребнадзор предоставляются следующие данные:</a:t>
            </a:r>
          </a:p>
          <a:p>
            <a:pPr>
              <a:defRPr/>
            </a:pPr>
            <a:endParaRPr lang="ru-RU" sz="1600" b="1" dirty="0" smtClean="0">
              <a:solidFill>
                <a:schemeClr val="tx1"/>
              </a:solidFill>
            </a:endParaRPr>
          </a:p>
          <a:p>
            <a:pPr>
              <a:defRPr/>
            </a:pPr>
            <a:r>
              <a:rPr lang="ru-RU" sz="1600" b="1" dirty="0" smtClean="0">
                <a:solidFill>
                  <a:schemeClr val="tx1"/>
                </a:solidFill>
              </a:rPr>
              <a:t>1. идентификатор инцидента;</a:t>
            </a:r>
          </a:p>
          <a:p>
            <a:pPr>
              <a:defRPr/>
            </a:pPr>
            <a:r>
              <a:rPr lang="ru-RU" sz="1600" b="1" dirty="0" smtClean="0">
                <a:solidFill>
                  <a:schemeClr val="tx1"/>
                </a:solidFill>
              </a:rPr>
              <a:t>2. дата окончания производства по акту проверки.</a:t>
            </a:r>
          </a:p>
          <a:p>
            <a:pPr>
              <a:defRPr/>
            </a:pPr>
            <a:r>
              <a:rPr lang="ru-RU" sz="1600" b="1" dirty="0" smtClean="0">
                <a:solidFill>
                  <a:schemeClr val="tx1"/>
                </a:solidFill>
              </a:rPr>
              <a:t>В случае отсутствия нарушений, выявленных по результатам контрольно-надзорной деятельности, Роспотребнадзор передает следующую информацию в ГИС маркировки через СМЭВ:</a:t>
            </a:r>
          </a:p>
          <a:p>
            <a:pPr>
              <a:defRPr/>
            </a:pPr>
            <a:r>
              <a:rPr lang="ru-RU" sz="1600" b="1" dirty="0" smtClean="0">
                <a:solidFill>
                  <a:schemeClr val="tx1"/>
                </a:solidFill>
              </a:rPr>
              <a:t>1.</a:t>
            </a:r>
            <a:r>
              <a:rPr lang="en-US" sz="1600" b="1" dirty="0" smtClean="0">
                <a:solidFill>
                  <a:schemeClr val="tx1"/>
                </a:solidFill>
              </a:rPr>
              <a:t> </a:t>
            </a:r>
            <a:r>
              <a:rPr lang="ru-RU" sz="1600" b="1" dirty="0" smtClean="0">
                <a:solidFill>
                  <a:schemeClr val="tx1"/>
                </a:solidFill>
              </a:rPr>
              <a:t>идентификатор инцидента;</a:t>
            </a:r>
          </a:p>
          <a:p>
            <a:pPr>
              <a:defRPr/>
            </a:pPr>
            <a:r>
              <a:rPr lang="ru-RU" sz="1600" b="1" dirty="0" smtClean="0">
                <a:solidFill>
                  <a:schemeClr val="tx1"/>
                </a:solidFill>
              </a:rPr>
              <a:t>2.</a:t>
            </a:r>
            <a:r>
              <a:rPr lang="en-US" sz="1600" b="1" dirty="0" smtClean="0">
                <a:solidFill>
                  <a:schemeClr val="tx1"/>
                </a:solidFill>
              </a:rPr>
              <a:t> </a:t>
            </a:r>
            <a:r>
              <a:rPr lang="ru-RU" sz="1600" b="1" dirty="0" smtClean="0">
                <a:solidFill>
                  <a:schemeClr val="tx1"/>
                </a:solidFill>
              </a:rPr>
              <a:t>номер и дата акта проверки;</a:t>
            </a:r>
          </a:p>
          <a:p>
            <a:pPr>
              <a:defRPr/>
            </a:pPr>
            <a:r>
              <a:rPr lang="ru-RU" sz="1600" b="1" dirty="0" smtClean="0">
                <a:solidFill>
                  <a:schemeClr val="tx1"/>
                </a:solidFill>
              </a:rPr>
              <a:t>3.</a:t>
            </a:r>
            <a:r>
              <a:rPr lang="en-US" sz="1600" b="1" dirty="0" smtClean="0">
                <a:solidFill>
                  <a:schemeClr val="tx1"/>
                </a:solidFill>
              </a:rPr>
              <a:t> </a:t>
            </a:r>
            <a:r>
              <a:rPr lang="ru-RU" sz="1600" b="1" dirty="0" smtClean="0">
                <a:solidFill>
                  <a:schemeClr val="tx1"/>
                </a:solidFill>
              </a:rPr>
              <a:t>наименование юридического лица/индивидуального предпринимателя, в отношении которого проведена проверка и ИНН/КПП;</a:t>
            </a:r>
          </a:p>
          <a:p>
            <a:pPr>
              <a:defRPr/>
            </a:pPr>
            <a:r>
              <a:rPr lang="ru-RU" sz="1600" b="1" dirty="0" smtClean="0">
                <a:solidFill>
                  <a:schemeClr val="tx1"/>
                </a:solidFill>
              </a:rPr>
              <a:t>4.</a:t>
            </a:r>
            <a:r>
              <a:rPr lang="en-US" sz="1600" b="1" dirty="0" smtClean="0">
                <a:solidFill>
                  <a:schemeClr val="tx1"/>
                </a:solidFill>
              </a:rPr>
              <a:t> </a:t>
            </a:r>
            <a:r>
              <a:rPr lang="ru-RU" sz="1600" b="1" dirty="0" smtClean="0">
                <a:solidFill>
                  <a:schemeClr val="tx1"/>
                </a:solidFill>
              </a:rPr>
              <a:t>адрес (место проведения проверки);</a:t>
            </a:r>
          </a:p>
          <a:p>
            <a:pPr>
              <a:defRPr/>
            </a:pPr>
            <a:r>
              <a:rPr lang="ru-RU" sz="1600" b="1" dirty="0" smtClean="0">
                <a:solidFill>
                  <a:schemeClr val="tx1"/>
                </a:solidFill>
              </a:rPr>
              <a:t>5.</a:t>
            </a:r>
            <a:r>
              <a:rPr lang="en-US" sz="1600" b="1" dirty="0" smtClean="0">
                <a:solidFill>
                  <a:schemeClr val="tx1"/>
                </a:solidFill>
              </a:rPr>
              <a:t> </a:t>
            </a:r>
            <a:r>
              <a:rPr lang="ru-RU" sz="1600" b="1" dirty="0" smtClean="0">
                <a:solidFill>
                  <a:schemeClr val="tx1"/>
                </a:solidFill>
              </a:rPr>
              <a:t>наименование территориального органа </a:t>
            </a:r>
            <a:r>
              <a:rPr lang="ru-RU" sz="1600" b="1" dirty="0" err="1" smtClean="0">
                <a:solidFill>
                  <a:schemeClr val="tx1"/>
                </a:solidFill>
              </a:rPr>
              <a:t>Роспотребнадзора</a:t>
            </a:r>
            <a:r>
              <a:rPr lang="ru-RU" sz="1600" b="1" dirty="0" smtClean="0">
                <a:solidFill>
                  <a:schemeClr val="tx1"/>
                </a:solidFill>
              </a:rPr>
              <a:t>, проводившего проверку;</a:t>
            </a:r>
          </a:p>
          <a:p>
            <a:pPr>
              <a:defRPr/>
            </a:pPr>
            <a:r>
              <a:rPr lang="ru-RU" sz="1600" b="1" dirty="0" smtClean="0">
                <a:solidFill>
                  <a:schemeClr val="tx1"/>
                </a:solidFill>
              </a:rPr>
              <a:t>6.</a:t>
            </a:r>
            <a:r>
              <a:rPr lang="en-US" sz="1600" b="1" dirty="0" smtClean="0">
                <a:solidFill>
                  <a:schemeClr val="tx1"/>
                </a:solidFill>
              </a:rPr>
              <a:t> </a:t>
            </a:r>
            <a:r>
              <a:rPr lang="ru-RU" sz="1600" b="1" dirty="0" smtClean="0">
                <a:solidFill>
                  <a:schemeClr val="tx1"/>
                </a:solidFill>
              </a:rPr>
              <a:t>список товаров, по которым проводилась проверка (от одного товара и более);</a:t>
            </a:r>
          </a:p>
          <a:p>
            <a:pPr>
              <a:defRPr/>
            </a:pPr>
            <a:r>
              <a:rPr lang="ru-RU" sz="1600" b="1" dirty="0" smtClean="0">
                <a:solidFill>
                  <a:schemeClr val="tx1"/>
                </a:solidFill>
              </a:rPr>
              <a:t>7. сведения об отсутствии нарушений в отношении каждого проверенного товара.</a:t>
            </a:r>
          </a:p>
          <a:p>
            <a:pPr>
              <a:defRPr/>
            </a:pPr>
            <a:endParaRPr lang="ru-RU" b="1" dirty="0" smtClean="0">
              <a:solidFill>
                <a:schemeClr val="tx1"/>
              </a:solidFill>
            </a:endParaRP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3" presetClass="entr" presetSubtype="32" fill="hold" nodeType="afterEffect">
                                  <p:stCondLst>
                                    <p:cond delay="0"/>
                                  </p:stCondLst>
                                  <p:iterate>
                                    <p:tmAbs val="0"/>
                                  </p:iterate>
                                  <p:childTnLst>
                                    <p:set>
                                      <p:cBhvr>
                                        <p:cTn id="6" fill="hold"/>
                                        <p:tgtEl>
                                          <p:spTgt spid="103"/>
                                        </p:tgtEl>
                                        <p:attrNameLst>
                                          <p:attrName>style.visibility</p:attrName>
                                        </p:attrNameLst>
                                      </p:cBhvr>
                                      <p:to>
                                        <p:strVal val="visible"/>
                                      </p:to>
                                    </p:set>
                                    <p:anim calcmode="lin" valueType="num">
                                      <p:cBhvr>
                                        <p:cTn id="7" dur="1500" fill="hold"/>
                                        <p:tgtEl>
                                          <p:spTgt spid="103"/>
                                        </p:tgtEl>
                                        <p:attrNameLst>
                                          <p:attrName>ppt_w</p:attrName>
                                        </p:attrNameLst>
                                      </p:cBhvr>
                                      <p:tavLst>
                                        <p:tav tm="0">
                                          <p:val>
                                            <p:fltVal val="0"/>
                                          </p:val>
                                        </p:tav>
                                        <p:tav tm="100000">
                                          <p:val>
                                            <p:strVal val="#ppt_w"/>
                                          </p:val>
                                        </p:tav>
                                      </p:tavLst>
                                    </p:anim>
                                    <p:anim calcmode="lin" valueType="num">
                                      <p:cBhvr>
                                        <p:cTn id="8" dur="1500" fill="hold"/>
                                        <p:tgtEl>
                                          <p:spTgt spid="103"/>
                                        </p:tgtEl>
                                        <p:attrNameLst>
                                          <p:attrName>ppt_h</p:attrName>
                                        </p:attrNameLst>
                                      </p:cBhvr>
                                      <p:tavLst>
                                        <p:tav tm="0">
                                          <p:val>
                                            <p:fltVal val="0"/>
                                          </p:val>
                                        </p:tav>
                                        <p:tav tm="100000">
                                          <p:val>
                                            <p:strVal val="#ppt_h"/>
                                          </p:val>
                                        </p:tav>
                                      </p:tavLst>
                                    </p:anim>
                                  </p:childTnLst>
                                </p:cTn>
                              </p:par>
                            </p:childTnLst>
                          </p:cTn>
                        </p:par>
                        <p:par>
                          <p:cTn id="9" fill="hold">
                            <p:stCondLst>
                              <p:cond delay="1500"/>
                            </p:stCondLst>
                            <p:childTnLst>
                              <p:par>
                                <p:cTn id="10" presetID="23" presetClass="entr" presetSubtype="32" fill="hold" nodeType="afterEffect">
                                  <p:stCondLst>
                                    <p:cond delay="0"/>
                                  </p:stCondLst>
                                  <p:iterate>
                                    <p:tmAbs val="0"/>
                                  </p:iterate>
                                  <p:childTnLst>
                                    <p:set>
                                      <p:cBhvr>
                                        <p:cTn id="11" fill="hold"/>
                                        <p:tgtEl>
                                          <p:spTgt spid="105"/>
                                        </p:tgtEl>
                                        <p:attrNameLst>
                                          <p:attrName>style.visibility</p:attrName>
                                        </p:attrNameLst>
                                      </p:cBhvr>
                                      <p:to>
                                        <p:strVal val="visible"/>
                                      </p:to>
                                    </p:set>
                                    <p:anim calcmode="lin" valueType="num">
                                      <p:cBhvr>
                                        <p:cTn id="12" dur="1500" fill="hold"/>
                                        <p:tgtEl>
                                          <p:spTgt spid="105"/>
                                        </p:tgtEl>
                                        <p:attrNameLst>
                                          <p:attrName>ppt_w</p:attrName>
                                        </p:attrNameLst>
                                      </p:cBhvr>
                                      <p:tavLst>
                                        <p:tav tm="0">
                                          <p:val>
                                            <p:fltVal val="0"/>
                                          </p:val>
                                        </p:tav>
                                        <p:tav tm="100000">
                                          <p:val>
                                            <p:strVal val="#ppt_w"/>
                                          </p:val>
                                        </p:tav>
                                      </p:tavLst>
                                    </p:anim>
                                    <p:anim calcmode="lin" valueType="num">
                                      <p:cBhvr>
                                        <p:cTn id="13" dur="1500" fill="hold"/>
                                        <p:tgtEl>
                                          <p:spTgt spid="10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Shape 103"/>
          <p:cNvSpPr>
            <a:spLocks noGrp="1"/>
          </p:cNvSpPr>
          <p:nvPr>
            <p:ph type="title"/>
          </p:nvPr>
        </p:nvSpPr>
        <p:spPr>
          <a:effectLst>
            <a:outerShdw blurRad="63500" sx="102000" sy="102000" algn="ctr"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ormAutofit/>
          </a:bodyPr>
          <a:lstStyle>
            <a:lvl1pPr defTabSz="455675">
              <a:defRPr sz="5615"/>
            </a:lvl1pPr>
          </a:lstStyle>
          <a:p>
            <a:pPr>
              <a:defRPr/>
            </a:pPr>
            <a:r>
              <a:rPr lang="ru-RU" sz="2800" b="1" dirty="0" smtClean="0">
                <a:latin typeface="+mj-lt"/>
              </a:rPr>
              <a:t>Контроль в сфере маркировки товаров контрольными (идентификационными) знаками</a:t>
            </a:r>
            <a:endParaRPr lang="ru-RU" sz="2800" dirty="0">
              <a:latin typeface="+mj-lt"/>
            </a:endParaRPr>
          </a:p>
        </p:txBody>
      </p:sp>
      <p:sp>
        <p:nvSpPr>
          <p:cNvPr id="105" name="Shape 105"/>
          <p:cNvSpPr/>
          <p:nvPr/>
        </p:nvSpPr>
        <p:spPr>
          <a:xfrm>
            <a:off x="1042988" y="1844675"/>
            <a:ext cx="6985000" cy="1296988"/>
          </a:xfrm>
          <a:prstGeom prst="roundRect">
            <a:avLst>
              <a:gd name="adj" fmla="val 7500"/>
            </a:avLst>
          </a:prstGeom>
          <a:gradFill flip="none" rotWithShape="1">
            <a:gsLst>
              <a:gs pos="0">
                <a:srgbClr val="AB1802">
                  <a:tint val="66000"/>
                  <a:satMod val="160000"/>
                </a:srgbClr>
              </a:gs>
              <a:gs pos="50000">
                <a:srgbClr val="AB1802">
                  <a:tint val="44500"/>
                  <a:satMod val="160000"/>
                </a:srgbClr>
              </a:gs>
              <a:gs pos="100000">
                <a:srgbClr val="AB1802">
                  <a:tint val="23500"/>
                  <a:satMod val="160000"/>
                </a:srgbClr>
              </a:gs>
            </a:gsLst>
            <a:lin ang="2700000" scaled="1"/>
            <a:tileRect/>
          </a:gradFill>
          <a:ln w="12700">
            <a:miter lim="400000"/>
          </a:ln>
          <a:effectLst>
            <a:outerShdw blurRad="50800" dist="38100" dir="5400000" algn="t" rotWithShape="0">
              <a:prstClr val="black">
                <a:alpha val="40000"/>
              </a:prstClr>
            </a:outerShdw>
          </a:effectLst>
          <a:extLst>
            <a:ext uri="{C572A759-6A51-4108-AA02-DFA0A04FC94B}"/>
          </a:extLst>
        </p:spPr>
        <p:txBody>
          <a:bodyPr lIns="35717" tIns="35717" rIns="35717" bIns="35717" anchor="ctr"/>
          <a:lstStyle>
            <a:lvl1pPr>
              <a:defRPr sz="1800">
                <a:solidFill>
                  <a:srgbClr val="FFFFFF"/>
                </a:solidFill>
              </a:defRPr>
            </a:lvl1pPr>
          </a:lstStyle>
          <a:p>
            <a:pPr algn="ctr">
              <a:defRPr>
                <a:solidFill>
                  <a:srgbClr val="000000"/>
                </a:solidFill>
              </a:defRPr>
            </a:pPr>
            <a:r>
              <a:rPr lang="ru-RU" sz="2000" b="1" dirty="0" smtClean="0">
                <a:solidFill>
                  <a:srgbClr val="000000"/>
                </a:solidFill>
              </a:rPr>
              <a:t>294-ФЗ «О защите прав юридических лиц и индивидуальных предпринимателей при осуществлении государственного контроля (надзора) и муниципального контроля»</a:t>
            </a:r>
            <a:endParaRPr sz="2000" b="1" dirty="0">
              <a:solidFill>
                <a:srgbClr val="000000"/>
              </a:solidFill>
            </a:endParaRPr>
          </a:p>
        </p:txBody>
      </p:sp>
      <p:sp>
        <p:nvSpPr>
          <p:cNvPr id="106" name="Shape 106"/>
          <p:cNvSpPr/>
          <p:nvPr/>
        </p:nvSpPr>
        <p:spPr>
          <a:xfrm>
            <a:off x="1116013" y="3357563"/>
            <a:ext cx="6985000" cy="1150937"/>
          </a:xfrm>
          <a:prstGeom prst="roundRect">
            <a:avLst>
              <a:gd name="adj" fmla="val 7500"/>
            </a:avLst>
          </a:prstGeom>
          <a:gradFill flip="none" rotWithShape="1">
            <a:gsLst>
              <a:gs pos="0">
                <a:srgbClr val="AB1802">
                  <a:tint val="66000"/>
                  <a:satMod val="160000"/>
                </a:srgbClr>
              </a:gs>
              <a:gs pos="50000">
                <a:srgbClr val="AB1802">
                  <a:tint val="44500"/>
                  <a:satMod val="160000"/>
                </a:srgbClr>
              </a:gs>
              <a:gs pos="100000">
                <a:srgbClr val="AB1802">
                  <a:tint val="23500"/>
                  <a:satMod val="160000"/>
                </a:srgbClr>
              </a:gs>
            </a:gsLst>
            <a:lin ang="2700000" scaled="1"/>
            <a:tileRect/>
          </a:gradFill>
          <a:ln w="12700">
            <a:miter lim="400000"/>
          </a:ln>
          <a:effectLst>
            <a:outerShdw blurRad="50800" dist="38100" dir="5400000" algn="t" rotWithShape="0">
              <a:prstClr val="black">
                <a:alpha val="40000"/>
              </a:prstClr>
            </a:outerShdw>
          </a:effectLst>
          <a:extLst>
            <a:ext uri="{C572A759-6A51-4108-AA02-DFA0A04FC94B}"/>
          </a:extLst>
        </p:spPr>
        <p:txBody>
          <a:bodyPr lIns="35717" tIns="35717" rIns="35717" bIns="35717" anchor="ctr"/>
          <a:lstStyle>
            <a:lvl1pPr>
              <a:defRPr sz="1500">
                <a:solidFill>
                  <a:srgbClr val="FFFFFF"/>
                </a:solidFill>
              </a:defRPr>
            </a:lvl1pPr>
          </a:lstStyle>
          <a:p>
            <a:pPr algn="ctr">
              <a:defRPr>
                <a:solidFill>
                  <a:srgbClr val="000000"/>
                </a:solidFill>
              </a:defRPr>
            </a:pPr>
            <a:r>
              <a:rPr lang="ru-RU" sz="2000" b="1" dirty="0" smtClean="0">
                <a:solidFill>
                  <a:srgbClr val="000000"/>
                </a:solidFill>
              </a:rPr>
              <a:t>311-ФЗ «О таможенном регулировании в Российской Федерации»</a:t>
            </a:r>
            <a:endParaRPr lang="ru-RU" sz="2000" b="1" dirty="0">
              <a:solidFill>
                <a:srgbClr val="000000"/>
              </a:solidFill>
            </a:endParaRPr>
          </a:p>
        </p:txBody>
      </p:sp>
      <p:sp>
        <p:nvSpPr>
          <p:cNvPr id="7" name="Shape 104"/>
          <p:cNvSpPr/>
          <p:nvPr/>
        </p:nvSpPr>
        <p:spPr>
          <a:xfrm>
            <a:off x="468313" y="4652963"/>
            <a:ext cx="8351837" cy="1944687"/>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gradFill flip="none" rotWithShape="1">
            <a:gsLst>
              <a:gs pos="0">
                <a:srgbClr val="7888A0">
                  <a:tint val="66000"/>
                  <a:satMod val="160000"/>
                </a:srgbClr>
              </a:gs>
              <a:gs pos="50000">
                <a:srgbClr val="7888A0">
                  <a:tint val="44500"/>
                  <a:satMod val="160000"/>
                </a:srgbClr>
              </a:gs>
              <a:gs pos="100000">
                <a:srgbClr val="7888A0">
                  <a:tint val="23500"/>
                  <a:satMod val="160000"/>
                </a:srgbClr>
              </a:gs>
            </a:gsLst>
            <a:lin ang="2700000" scaled="1"/>
            <a:tileRect/>
          </a:gradFill>
          <a:ln w="12700">
            <a:solidFill>
              <a:schemeClr val="tx2">
                <a:lumMod val="40000"/>
                <a:lumOff val="60000"/>
              </a:schemeClr>
            </a:solidFill>
            <a:miter lim="400000"/>
          </a:ln>
          <a:effectLst>
            <a:outerShdw blurRad="63500" sx="102000" sy="102000" algn="ctr" rotWithShape="0">
              <a:prstClr val="black">
                <a:alpha val="40000"/>
              </a:prstClr>
            </a:outerShdw>
          </a:effectLst>
          <a:extLst>
            <a:ext uri="{C572A759-6A51-4108-AA02-DFA0A04FC94B}"/>
          </a:extLst>
        </p:spPr>
        <p:txBody>
          <a:bodyPr lIns="0" tIns="0" rIns="0" bIns="0" anchor="ctr"/>
          <a:lstStyle>
            <a:lvl1pPr>
              <a:defRPr sz="2200">
                <a:solidFill>
                  <a:srgbClr val="FFFFFF"/>
                </a:solidFill>
              </a:defRPr>
            </a:lvl1pPr>
          </a:lstStyle>
          <a:p>
            <a:pPr algn="ctr">
              <a:defRPr sz="1800">
                <a:solidFill>
                  <a:srgbClr val="000000"/>
                </a:solidFill>
              </a:defRPr>
            </a:pPr>
            <a:r>
              <a:rPr lang="ru-RU" sz="1800" b="1" dirty="0" smtClean="0">
                <a:solidFill>
                  <a:srgbClr val="000000"/>
                </a:solidFill>
              </a:rPr>
              <a:t>Представление сведений о результатах проведенных контрольных мероприятий в течение 5 рабочих дней с даты оформления результатов соответствующих контрольных мероприятий в ГИС</a:t>
            </a:r>
            <a:endParaRPr sz="1300" b="1" dirty="0">
              <a:solidFill>
                <a:schemeClr val="tx1"/>
              </a:solidFill>
            </a:endParaRP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3" presetClass="entr" presetSubtype="32" fill="hold" grpId="0" nodeType="afterEffect">
                                  <p:stCondLst>
                                    <p:cond delay="0"/>
                                  </p:stCondLst>
                                  <p:iterate>
                                    <p:tmAbs val="0"/>
                                  </p:iterate>
                                  <p:childTnLst>
                                    <p:set>
                                      <p:cBhvr>
                                        <p:cTn id="6" fill="hold"/>
                                        <p:tgtEl>
                                          <p:spTgt spid="103"/>
                                        </p:tgtEl>
                                        <p:attrNameLst>
                                          <p:attrName>style.visibility</p:attrName>
                                        </p:attrNameLst>
                                      </p:cBhvr>
                                      <p:to>
                                        <p:strVal val="visible"/>
                                      </p:to>
                                    </p:set>
                                    <p:anim calcmode="lin" valueType="num">
                                      <p:cBhvr>
                                        <p:cTn id="7" dur="1500" fill="hold"/>
                                        <p:tgtEl>
                                          <p:spTgt spid="103"/>
                                        </p:tgtEl>
                                        <p:attrNameLst>
                                          <p:attrName>ppt_w</p:attrName>
                                        </p:attrNameLst>
                                      </p:cBhvr>
                                      <p:tavLst>
                                        <p:tav tm="0">
                                          <p:val>
                                            <p:fltVal val="0"/>
                                          </p:val>
                                        </p:tav>
                                        <p:tav tm="100000">
                                          <p:val>
                                            <p:strVal val="#ppt_w"/>
                                          </p:val>
                                        </p:tav>
                                      </p:tavLst>
                                    </p:anim>
                                    <p:anim calcmode="lin" valueType="num">
                                      <p:cBhvr>
                                        <p:cTn id="8" dur="1500" fill="hold"/>
                                        <p:tgtEl>
                                          <p:spTgt spid="103"/>
                                        </p:tgtEl>
                                        <p:attrNameLst>
                                          <p:attrName>ppt_h</p:attrName>
                                        </p:attrNameLst>
                                      </p:cBhvr>
                                      <p:tavLst>
                                        <p:tav tm="0">
                                          <p:val>
                                            <p:fltVal val="0"/>
                                          </p:val>
                                        </p:tav>
                                        <p:tav tm="100000">
                                          <p:val>
                                            <p:strVal val="#ppt_h"/>
                                          </p:val>
                                        </p:tav>
                                      </p:tavLst>
                                    </p:anim>
                                  </p:childTnLst>
                                </p:cTn>
                              </p:par>
                            </p:childTnLst>
                          </p:cTn>
                        </p:par>
                        <p:par>
                          <p:cTn id="9" fill="hold">
                            <p:stCondLst>
                              <p:cond delay="1500"/>
                            </p:stCondLst>
                            <p:childTnLst>
                              <p:par>
                                <p:cTn id="10" presetID="23" presetClass="entr" presetSubtype="32" fill="hold" grpId="0" nodeType="afterEffect">
                                  <p:stCondLst>
                                    <p:cond delay="0"/>
                                  </p:stCondLst>
                                  <p:iterate>
                                    <p:tmAbs val="0"/>
                                  </p:iterate>
                                  <p:childTnLst>
                                    <p:set>
                                      <p:cBhvr>
                                        <p:cTn id="11" fill="hold"/>
                                        <p:tgtEl>
                                          <p:spTgt spid="105"/>
                                        </p:tgtEl>
                                        <p:attrNameLst>
                                          <p:attrName>style.visibility</p:attrName>
                                        </p:attrNameLst>
                                      </p:cBhvr>
                                      <p:to>
                                        <p:strVal val="visible"/>
                                      </p:to>
                                    </p:set>
                                    <p:anim calcmode="lin" valueType="num">
                                      <p:cBhvr>
                                        <p:cTn id="12" dur="1500" fill="hold"/>
                                        <p:tgtEl>
                                          <p:spTgt spid="105"/>
                                        </p:tgtEl>
                                        <p:attrNameLst>
                                          <p:attrName>ppt_w</p:attrName>
                                        </p:attrNameLst>
                                      </p:cBhvr>
                                      <p:tavLst>
                                        <p:tav tm="0">
                                          <p:val>
                                            <p:fltVal val="0"/>
                                          </p:val>
                                        </p:tav>
                                        <p:tav tm="100000">
                                          <p:val>
                                            <p:strVal val="#ppt_w"/>
                                          </p:val>
                                        </p:tav>
                                      </p:tavLst>
                                    </p:anim>
                                    <p:anim calcmode="lin" valueType="num">
                                      <p:cBhvr>
                                        <p:cTn id="13" dur="1500" fill="hold"/>
                                        <p:tgtEl>
                                          <p:spTgt spid="105"/>
                                        </p:tgtEl>
                                        <p:attrNameLst>
                                          <p:attrName>ppt_h</p:attrName>
                                        </p:attrNameLst>
                                      </p:cBhvr>
                                      <p:tavLst>
                                        <p:tav tm="0">
                                          <p:val>
                                            <p:fltVal val="0"/>
                                          </p:val>
                                        </p:tav>
                                        <p:tav tm="100000">
                                          <p:val>
                                            <p:strVal val="#ppt_h"/>
                                          </p:val>
                                        </p:tav>
                                      </p:tavLst>
                                    </p:anim>
                                  </p:childTnLst>
                                </p:cTn>
                              </p:par>
                            </p:childTnLst>
                          </p:cTn>
                        </p:par>
                        <p:par>
                          <p:cTn id="14" fill="hold">
                            <p:stCondLst>
                              <p:cond delay="3000"/>
                            </p:stCondLst>
                            <p:childTnLst>
                              <p:par>
                                <p:cTn id="15" presetID="23" presetClass="entr" presetSubtype="32" fill="hold" grpId="0" nodeType="afterEffect">
                                  <p:stCondLst>
                                    <p:cond delay="0"/>
                                  </p:stCondLst>
                                  <p:iterate>
                                    <p:tmAbs val="0"/>
                                  </p:iterate>
                                  <p:childTnLst>
                                    <p:set>
                                      <p:cBhvr>
                                        <p:cTn id="16" fill="hold"/>
                                        <p:tgtEl>
                                          <p:spTgt spid="106"/>
                                        </p:tgtEl>
                                        <p:attrNameLst>
                                          <p:attrName>style.visibility</p:attrName>
                                        </p:attrNameLst>
                                      </p:cBhvr>
                                      <p:to>
                                        <p:strVal val="visible"/>
                                      </p:to>
                                    </p:set>
                                    <p:anim calcmode="lin" valueType="num">
                                      <p:cBhvr>
                                        <p:cTn id="17" dur="1500" fill="hold"/>
                                        <p:tgtEl>
                                          <p:spTgt spid="106"/>
                                        </p:tgtEl>
                                        <p:attrNameLst>
                                          <p:attrName>ppt_w</p:attrName>
                                        </p:attrNameLst>
                                      </p:cBhvr>
                                      <p:tavLst>
                                        <p:tav tm="0">
                                          <p:val>
                                            <p:fltVal val="0"/>
                                          </p:val>
                                        </p:tav>
                                        <p:tav tm="100000">
                                          <p:val>
                                            <p:strVal val="#ppt_w"/>
                                          </p:val>
                                        </p:tav>
                                      </p:tavLst>
                                    </p:anim>
                                    <p:anim calcmode="lin" valueType="num">
                                      <p:cBhvr>
                                        <p:cTn id="18" dur="1500" fill="hold"/>
                                        <p:tgtEl>
                                          <p:spTgt spid="106"/>
                                        </p:tgtEl>
                                        <p:attrNameLst>
                                          <p:attrName>ppt_h</p:attrName>
                                        </p:attrNameLst>
                                      </p:cBhvr>
                                      <p:tavLst>
                                        <p:tav tm="0">
                                          <p:val>
                                            <p:fltVal val="0"/>
                                          </p:val>
                                        </p:tav>
                                        <p:tav tm="100000">
                                          <p:val>
                                            <p:strVal val="#ppt_h"/>
                                          </p:val>
                                        </p:tav>
                                      </p:tavLst>
                                    </p:anim>
                                  </p:childTnLst>
                                </p:cTn>
                              </p:par>
                            </p:childTnLst>
                          </p:cTn>
                        </p:par>
                        <p:par>
                          <p:cTn id="19" fill="hold">
                            <p:stCondLst>
                              <p:cond delay="4500"/>
                            </p:stCondLst>
                            <p:childTnLst>
                              <p:par>
                                <p:cTn id="20" presetID="23" presetClass="entr" presetSubtype="32" fill="hold" grpId="0" nodeType="afterEffect">
                                  <p:stCondLst>
                                    <p:cond delay="0"/>
                                  </p:stCondLst>
                                  <p:iterate>
                                    <p:tmAbs val="0"/>
                                  </p:iterate>
                                  <p:childTnLst>
                                    <p:set>
                                      <p:cBhvr>
                                        <p:cTn id="21" fill="hold"/>
                                        <p:tgtEl>
                                          <p:spTgt spid="7"/>
                                        </p:tgtEl>
                                        <p:attrNameLst>
                                          <p:attrName>style.visibility</p:attrName>
                                        </p:attrNameLst>
                                      </p:cBhvr>
                                      <p:to>
                                        <p:strVal val="visible"/>
                                      </p:to>
                                    </p:set>
                                    <p:anim calcmode="lin" valueType="num">
                                      <p:cBhvr>
                                        <p:cTn id="22" dur="1500" fill="hold"/>
                                        <p:tgtEl>
                                          <p:spTgt spid="7"/>
                                        </p:tgtEl>
                                        <p:attrNameLst>
                                          <p:attrName>ppt_w</p:attrName>
                                        </p:attrNameLst>
                                      </p:cBhvr>
                                      <p:tavLst>
                                        <p:tav tm="0">
                                          <p:val>
                                            <p:fltVal val="0"/>
                                          </p:val>
                                        </p:tav>
                                        <p:tav tm="100000">
                                          <p:val>
                                            <p:strVal val="#ppt_w"/>
                                          </p:val>
                                        </p:tav>
                                      </p:tavLst>
                                    </p:anim>
                                    <p:anim calcmode="lin" valueType="num">
                                      <p:cBhvr>
                                        <p:cTn id="23" dur="1500" fill="hold"/>
                                        <p:tgtEl>
                                          <p:spTgt spid="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 grpId="0" animBg="1" advAuto="0"/>
      <p:bldP spid="105" grpId="0" animBg="1" advAuto="0"/>
      <p:bldP spid="106" grpId="0" animBg="1" advAuto="0"/>
      <p:bldP spid="7" grpId="0" animBg="1" advAuto="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Shape 41"/>
          <p:cNvSpPr>
            <a:spLocks noGrp="1"/>
          </p:cNvSpPr>
          <p:nvPr>
            <p:ph type="body" idx="1"/>
          </p:nvPr>
        </p:nvSpPr>
        <p:spPr>
          <a:xfrm>
            <a:off x="395536" y="1988841"/>
            <a:ext cx="8424936" cy="4392488"/>
          </a:xfrm>
          <a:scene3d>
            <a:camera prst="orthographicFront"/>
            <a:lightRig rig="threePt" dir="t"/>
          </a:scene3d>
          <a:sp3d>
            <a:bevelT/>
          </a:sp3d>
        </p:spPr>
        <p:style>
          <a:lnRef idx="1">
            <a:schemeClr val="accent1"/>
          </a:lnRef>
          <a:fillRef idx="2">
            <a:schemeClr val="accent1"/>
          </a:fillRef>
          <a:effectRef idx="1">
            <a:schemeClr val="accent1"/>
          </a:effectRef>
          <a:fontRef idx="minor">
            <a:schemeClr val="dk1"/>
          </a:fontRef>
        </p:style>
        <p:txBody>
          <a:bodyPr>
            <a:normAutofit lnSpcReduction="10000"/>
          </a:bodyPr>
          <a:lstStyle/>
          <a:p>
            <a:pPr algn="just">
              <a:defRPr/>
            </a:pPr>
            <a:r>
              <a:rPr lang="ru-RU" sz="2400" b="1" dirty="0" smtClean="0"/>
              <a:t>Начало реализации </a:t>
            </a:r>
            <a:r>
              <a:rPr lang="ru-RU" sz="2400" dirty="0" smtClean="0"/>
              <a:t>- с 12 августа 2016 года вступило в силу Соглашение на территории Российской Федерации реализацию пилотного проекта по введению маркировки товаров контрольными (идентификационными) знаками по товарной позиции «Предметы одежды, принадлежности к одежде и прочие изделия, из натурального меха».</a:t>
            </a:r>
          </a:p>
          <a:p>
            <a:pPr algn="just">
              <a:defRPr/>
            </a:pPr>
            <a:r>
              <a:rPr lang="ru-RU" sz="2400" b="1" dirty="0" smtClean="0"/>
              <a:t>оператор государственной информационной системы </a:t>
            </a:r>
            <a:r>
              <a:rPr lang="ru-RU" sz="2400" dirty="0" smtClean="0"/>
              <a:t>маркировки товаров КИЗ– Федеральная налоговая служба.</a:t>
            </a:r>
          </a:p>
          <a:p>
            <a:pPr algn="just">
              <a:defRPr/>
            </a:pPr>
            <a:r>
              <a:rPr lang="ru-RU" sz="2400" b="1" dirty="0" smtClean="0"/>
              <a:t>уполномоченные органы </a:t>
            </a:r>
            <a:r>
              <a:rPr lang="ru-RU" sz="2400" dirty="0" smtClean="0"/>
              <a:t>по обеспечению контроля за оборотом товаров, подлежащих маркировке: </a:t>
            </a:r>
          </a:p>
          <a:p>
            <a:pPr algn="just">
              <a:buFontTx/>
              <a:buChar char="-"/>
              <a:defRPr/>
            </a:pPr>
            <a:r>
              <a:rPr lang="ru-RU" sz="2400" dirty="0" smtClean="0"/>
              <a:t>Роспотребнадзор;</a:t>
            </a:r>
          </a:p>
          <a:p>
            <a:pPr algn="just">
              <a:buFontTx/>
              <a:buChar char="-"/>
              <a:defRPr/>
            </a:pPr>
            <a:r>
              <a:rPr lang="ru-RU" sz="2400" dirty="0" smtClean="0"/>
              <a:t>ФТС России</a:t>
            </a:r>
          </a:p>
          <a:p>
            <a:pPr>
              <a:defRPr/>
            </a:pPr>
            <a:endParaRPr lang="ru-RU" sz="2400" dirty="0"/>
          </a:p>
        </p:txBody>
      </p:sp>
      <p:sp>
        <p:nvSpPr>
          <p:cNvPr id="4" name="Shape 41"/>
          <p:cNvSpPr txBox="1">
            <a:spLocks/>
          </p:cNvSpPr>
          <p:nvPr/>
        </p:nvSpPr>
        <p:spPr bwMode="auto">
          <a:xfrm>
            <a:off x="250825" y="1484313"/>
            <a:ext cx="8643938" cy="677862"/>
          </a:xfrm>
          <a:prstGeom prst="rect">
            <a:avLst/>
          </a:prstGeom>
          <a:noFill/>
          <a:ln w="9525">
            <a:noFill/>
            <a:miter lim="800000"/>
            <a:headEnd/>
            <a:tailEnd/>
          </a:ln>
        </p:spPr>
        <p:txBody>
          <a:bodyPr/>
          <a:lstStyle/>
          <a:p>
            <a:pPr marL="236538" indent="-236538" defTabSz="266700" eaLnBrk="0" hangingPunct="0">
              <a:spcBef>
                <a:spcPts val="2038"/>
              </a:spcBef>
              <a:buFont typeface="Arial" charset="0"/>
              <a:buChar char="•"/>
            </a:pPr>
            <a:endParaRPr lang="ru-RU" sz="2100">
              <a:solidFill>
                <a:srgbClr val="535353"/>
              </a:solidFill>
              <a:latin typeface="Helvetica Neue"/>
            </a:endParaRPr>
          </a:p>
        </p:txBody>
      </p:sp>
      <p:sp>
        <p:nvSpPr>
          <p:cNvPr id="5" name="Shape 41"/>
          <p:cNvSpPr txBox="1">
            <a:spLocks/>
          </p:cNvSpPr>
          <p:nvPr/>
        </p:nvSpPr>
        <p:spPr bwMode="auto">
          <a:xfrm>
            <a:off x="250825" y="1484313"/>
            <a:ext cx="8643938" cy="677862"/>
          </a:xfrm>
          <a:prstGeom prst="rect">
            <a:avLst/>
          </a:prstGeom>
          <a:noFill/>
          <a:ln w="9525">
            <a:noFill/>
            <a:miter lim="800000"/>
            <a:headEnd/>
            <a:tailEnd/>
          </a:ln>
        </p:spPr>
        <p:txBody>
          <a:bodyPr/>
          <a:lstStyle/>
          <a:p>
            <a:pPr marL="236538" indent="-236538" defTabSz="266700" eaLnBrk="0" hangingPunct="0">
              <a:spcBef>
                <a:spcPts val="2038"/>
              </a:spcBef>
              <a:buFont typeface="Arial" charset="0"/>
              <a:buChar char="•"/>
            </a:pPr>
            <a:endParaRPr lang="ru-RU" sz="2100">
              <a:solidFill>
                <a:srgbClr val="535353"/>
              </a:solidFill>
              <a:latin typeface="Helvetica Neue"/>
            </a:endParaRPr>
          </a:p>
        </p:txBody>
      </p:sp>
      <p:sp>
        <p:nvSpPr>
          <p:cNvPr id="7" name="Заголовок 6"/>
          <p:cNvSpPr>
            <a:spLocks noGrp="1"/>
          </p:cNvSpPr>
          <p:nvPr>
            <p:ph type="title"/>
          </p:nvPr>
        </p:nvSpPr>
        <p:spPr>
          <a:xfrm>
            <a:off x="457200" y="274638"/>
            <a:ext cx="8229600" cy="1498178"/>
          </a:xfrm>
          <a:effectLst>
            <a:outerShdw blurRad="40000" dist="20000" dir="5400000" rotWithShape="0">
              <a:srgbClr val="000000">
                <a:alpha val="38000"/>
              </a:srgbClr>
            </a:outerShdw>
            <a:softEdge rad="63500"/>
          </a:effectLst>
        </p:spPr>
        <p:style>
          <a:lnRef idx="1">
            <a:schemeClr val="accent1"/>
          </a:lnRef>
          <a:fillRef idx="2">
            <a:schemeClr val="accent1"/>
          </a:fillRef>
          <a:effectRef idx="1">
            <a:schemeClr val="accent1"/>
          </a:effectRef>
          <a:fontRef idx="minor">
            <a:schemeClr val="dk1"/>
          </a:fontRef>
        </p:style>
        <p:txBody>
          <a:bodyPr/>
          <a:lstStyle/>
          <a:p>
            <a:pPr>
              <a:defRPr/>
            </a:pPr>
            <a:r>
              <a:rPr lang="ru-RU" sz="2200" b="1" dirty="0" smtClean="0"/>
              <a:t>Реализация </a:t>
            </a:r>
            <a:r>
              <a:rPr lang="ru-RU" sz="2200" b="1" dirty="0" err="1" smtClean="0"/>
              <a:t>пилотного</a:t>
            </a:r>
            <a:r>
              <a:rPr lang="ru-RU" sz="2200" b="1" dirty="0" smtClean="0"/>
              <a:t> проекта по введению маркировки товаров контрольными (идентификационными) знаками по товарной позиции «Предметы одежды, принадлежности к одежде и прочие изделия, из натурального меха»</a:t>
            </a:r>
            <a:endParaRPr lang="ru-RU" sz="2200" b="1" dirty="0"/>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3" presetClass="entr" presetSubtype="32" fill="hold" nodeType="afterEffect">
                                  <p:stCondLst>
                                    <p:cond delay="0"/>
                                  </p:stCondLst>
                                  <p:iterate>
                                    <p:tmAbs val="0"/>
                                  </p:iterate>
                                  <p:childTnLst>
                                    <p:set>
                                      <p:cBhvr>
                                        <p:cTn id="6" fill="hold"/>
                                        <p:tgtEl>
                                          <p:spTgt spid="41"/>
                                        </p:tgtEl>
                                        <p:attrNameLst>
                                          <p:attrName>style.visibility</p:attrName>
                                        </p:attrNameLst>
                                      </p:cBhvr>
                                      <p:to>
                                        <p:strVal val="visible"/>
                                      </p:to>
                                    </p:set>
                                    <p:anim calcmode="lin" valueType="num">
                                      <p:cBhvr>
                                        <p:cTn id="7" dur="1500" fill="hold"/>
                                        <p:tgtEl>
                                          <p:spTgt spid="41"/>
                                        </p:tgtEl>
                                        <p:attrNameLst>
                                          <p:attrName>ppt_w</p:attrName>
                                        </p:attrNameLst>
                                      </p:cBhvr>
                                      <p:tavLst>
                                        <p:tav tm="0">
                                          <p:val>
                                            <p:fltVal val="0"/>
                                          </p:val>
                                        </p:tav>
                                        <p:tav tm="100000">
                                          <p:val>
                                            <p:strVal val="#ppt_w"/>
                                          </p:val>
                                        </p:tav>
                                      </p:tavLst>
                                    </p:anim>
                                    <p:anim calcmode="lin" valueType="num">
                                      <p:cBhvr>
                                        <p:cTn id="8" dur="1500" fill="hold"/>
                                        <p:tgtEl>
                                          <p:spTgt spid="41"/>
                                        </p:tgtEl>
                                        <p:attrNameLst>
                                          <p:attrName>ppt_h</p:attrName>
                                        </p:attrNameLst>
                                      </p:cBhvr>
                                      <p:tavLst>
                                        <p:tav tm="0">
                                          <p:val>
                                            <p:fltVal val="0"/>
                                          </p:val>
                                        </p:tav>
                                        <p:tav tm="100000">
                                          <p:val>
                                            <p:strVal val="#ppt_h"/>
                                          </p:val>
                                        </p:tav>
                                      </p:tavLst>
                                    </p:anim>
                                  </p:childTnLst>
                                </p:cTn>
                              </p:par>
                            </p:childTnLst>
                          </p:cTn>
                        </p:par>
                        <p:par>
                          <p:cTn id="9" fill="hold">
                            <p:stCondLst>
                              <p:cond delay="1500"/>
                            </p:stCondLst>
                            <p:childTnLst>
                              <p:par>
                                <p:cTn id="10" presetID="23" presetClass="entr" presetSubtype="32" fill="hold" grpId="0" nodeType="afterEffect" nodePh="1">
                                  <p:stCondLst>
                                    <p:cond delay="0"/>
                                  </p:stCondLst>
                                  <p:endCondLst>
                                    <p:cond evt="begin" delay="0">
                                      <p:tn val="10"/>
                                    </p:cond>
                                  </p:endCondLst>
                                  <p:iterate>
                                    <p:tmAbs val="0"/>
                                  </p:iterate>
                                  <p:childTnLst>
                                    <p:set>
                                      <p:cBhvr>
                                        <p:cTn id="11" fill="hold"/>
                                        <p:tgtEl>
                                          <p:spTgt spid="4"/>
                                        </p:tgtEl>
                                        <p:attrNameLst>
                                          <p:attrName>style.visibility</p:attrName>
                                        </p:attrNameLst>
                                      </p:cBhvr>
                                      <p:to>
                                        <p:strVal val="visible"/>
                                      </p:to>
                                    </p:set>
                                    <p:anim calcmode="lin" valueType="num">
                                      <p:cBhvr>
                                        <p:cTn id="12" dur="1500" fill="hold"/>
                                        <p:tgtEl>
                                          <p:spTgt spid="4"/>
                                        </p:tgtEl>
                                        <p:attrNameLst>
                                          <p:attrName>ppt_w</p:attrName>
                                        </p:attrNameLst>
                                      </p:cBhvr>
                                      <p:tavLst>
                                        <p:tav tm="0">
                                          <p:val>
                                            <p:fltVal val="0"/>
                                          </p:val>
                                        </p:tav>
                                        <p:tav tm="100000">
                                          <p:val>
                                            <p:strVal val="#ppt_w"/>
                                          </p:val>
                                        </p:tav>
                                      </p:tavLst>
                                    </p:anim>
                                    <p:anim calcmode="lin" valueType="num">
                                      <p:cBhvr>
                                        <p:cTn id="13" dur="1500" fill="hold"/>
                                        <p:tgtEl>
                                          <p:spTgt spid="4"/>
                                        </p:tgtEl>
                                        <p:attrNameLst>
                                          <p:attrName>ppt_h</p:attrName>
                                        </p:attrNameLst>
                                      </p:cBhvr>
                                      <p:tavLst>
                                        <p:tav tm="0">
                                          <p:val>
                                            <p:fltVal val="0"/>
                                          </p:val>
                                        </p:tav>
                                        <p:tav tm="100000">
                                          <p:val>
                                            <p:strVal val="#ppt_h"/>
                                          </p:val>
                                        </p:tav>
                                      </p:tavLst>
                                    </p:anim>
                                  </p:childTnLst>
                                </p:cTn>
                              </p:par>
                            </p:childTnLst>
                          </p:cTn>
                        </p:par>
                        <p:par>
                          <p:cTn id="14" fill="hold">
                            <p:stCondLst>
                              <p:cond delay="3000"/>
                            </p:stCondLst>
                            <p:childTnLst>
                              <p:par>
                                <p:cTn id="15" presetID="23" presetClass="entr" presetSubtype="32" fill="hold" grpId="0" nodeType="afterEffect" nodePh="1">
                                  <p:stCondLst>
                                    <p:cond delay="0"/>
                                  </p:stCondLst>
                                  <p:endCondLst>
                                    <p:cond evt="begin" delay="0">
                                      <p:tn val="15"/>
                                    </p:cond>
                                  </p:endCondLst>
                                  <p:iterate>
                                    <p:tmAbs val="0"/>
                                  </p:iterate>
                                  <p:childTnLst>
                                    <p:set>
                                      <p:cBhvr>
                                        <p:cTn id="16" fill="hold"/>
                                        <p:tgtEl>
                                          <p:spTgt spid="5"/>
                                        </p:tgtEl>
                                        <p:attrNameLst>
                                          <p:attrName>style.visibility</p:attrName>
                                        </p:attrNameLst>
                                      </p:cBhvr>
                                      <p:to>
                                        <p:strVal val="visible"/>
                                      </p:to>
                                    </p:set>
                                    <p:anim calcmode="lin" valueType="num">
                                      <p:cBhvr>
                                        <p:cTn id="17" dur="1500" fill="hold"/>
                                        <p:tgtEl>
                                          <p:spTgt spid="5"/>
                                        </p:tgtEl>
                                        <p:attrNameLst>
                                          <p:attrName>ppt_w</p:attrName>
                                        </p:attrNameLst>
                                      </p:cBhvr>
                                      <p:tavLst>
                                        <p:tav tm="0">
                                          <p:val>
                                            <p:fltVal val="0"/>
                                          </p:val>
                                        </p:tav>
                                        <p:tav tm="100000">
                                          <p:val>
                                            <p:strVal val="#ppt_w"/>
                                          </p:val>
                                        </p:tav>
                                      </p:tavLst>
                                    </p:anim>
                                    <p:anim calcmode="lin" valueType="num">
                                      <p:cBhvr>
                                        <p:cTn id="18" dur="15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dvAuto="0"/>
      <p:bldP spid="5" grpId="0" animBg="1" advAuto="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11560" y="1772816"/>
            <a:ext cx="8064896" cy="3978012"/>
          </a:xfrm>
          <a:prstGeom prst="rect">
            <a:avLst/>
          </a:prstGeom>
        </p:spPr>
        <p:txBody>
          <a:bodyPr wrap="square">
            <a:spAutoFit/>
          </a:bodyPr>
          <a:lstStyle/>
          <a:p>
            <a:pPr algn="just">
              <a:lnSpc>
                <a:spcPct val="107000"/>
              </a:lnSpc>
              <a:spcBef>
                <a:spcPts val="750"/>
              </a:spcBef>
              <a:spcAft>
                <a:spcPts val="1050"/>
              </a:spcAft>
            </a:pPr>
            <a:r>
              <a:rPr lang="ru-RU"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С 12 августа 2016 года введена обязательная маркировка меховых изделий. Это означает, что с указанной даты производители, импортеры и продавцы, торгующие натуральным мехом, должны снабжать товар специальными знаками, либо проверять наличие знаков на ранее промаркированных изделиях. Помимо этого сведения об изготовлении, отгрузке и продаже меха нужно передавать в информационную систему, которую курируют налоговики. В настоящей статье мы рассказали, что следует сделать участникам мехового рынка, чтобы исполнить новые обязанности: как зарегистрироваться в государственной системе «Маркировка», где заказать контрольные знаки, какое оборудование приобрести и проч. Также в статье говорится, какая ответственность ожидает тех, кто станет уклоняться от маркировки.</a:t>
            </a:r>
            <a:r>
              <a:rPr lang="ru-RU" sz="2000" b="1" dirty="0">
                <a:solidFill>
                  <a:srgbClr val="3B5E8E"/>
                </a:solidFill>
                <a:latin typeface="Arial" panose="020B0604020202020204" pitchFamily="34" charset="0"/>
                <a:ea typeface="Times New Roman" panose="02020603050405020304" pitchFamily="18" charset="0"/>
                <a:cs typeface="Times New Roman" panose="02020603050405020304" pitchFamily="18" charset="0"/>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12"/>
          <p:cNvPicPr>
            <a:picLocks noChangeAspect="1" noChangeArrowheads="1"/>
          </p:cNvPicPr>
          <p:nvPr/>
        </p:nvPicPr>
        <p:blipFill>
          <a:blip r:embed="rId2" cstate="print">
            <a:extLst>
              <a:ext uri="{28A0092B-C50C-407E-A947-70E740481C1C}">
                <a14:useLocalDpi xmlns:a14="http://schemas.microsoft.com/office/drawing/2010/main" val="0"/>
              </a:ext>
            </a:extLst>
          </a:blip>
          <a:srcRect l="19272" t="1509" r="19272" b="77986"/>
          <a:stretch>
            <a:fillRect/>
          </a:stretch>
        </p:blipFill>
        <p:spPr bwMode="auto">
          <a:xfrm>
            <a:off x="3275013" y="200025"/>
            <a:ext cx="2520950" cy="102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85228582"/>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84110" y="404664"/>
            <a:ext cx="8229600" cy="1143000"/>
          </a:xfrm>
        </p:spPr>
        <p:txBody>
          <a:bodyPr/>
          <a:lstStyle/>
          <a:p>
            <a:r>
              <a:rPr lang="ru-RU" b="1" dirty="0"/>
              <a:t>Что такое маркировка товаров</a:t>
            </a:r>
            <a:endParaRPr lang="ru-RU" dirty="0"/>
          </a:p>
        </p:txBody>
      </p:sp>
      <p:sp>
        <p:nvSpPr>
          <p:cNvPr id="3" name="Прямоугольник 2"/>
          <p:cNvSpPr/>
          <p:nvPr/>
        </p:nvSpPr>
        <p:spPr>
          <a:xfrm>
            <a:off x="494454" y="2060848"/>
            <a:ext cx="8208912" cy="2759602"/>
          </a:xfrm>
          <a:prstGeom prst="rect">
            <a:avLst/>
          </a:prstGeom>
        </p:spPr>
        <p:txBody>
          <a:bodyPr wrap="square">
            <a:spAutoFit/>
          </a:bodyPr>
          <a:lstStyle/>
          <a:p>
            <a:pPr indent="449580" algn="just">
              <a:lnSpc>
                <a:spcPct val="107000"/>
              </a:lnSpc>
              <a:spcBef>
                <a:spcPts val="750"/>
              </a:spcBef>
              <a:spcAft>
                <a:spcPts val="1050"/>
              </a:spcAft>
            </a:pPr>
            <a:r>
              <a:rPr lang="ru-RU"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Чтобы выполнить обязанность по маркировке изделий из натурального меха, компания или предприниматель должны выполнить два действия. Первое — прикрепить к изделию контрольный (идентификационный) знак (сокращенно </a:t>
            </a:r>
            <a:r>
              <a:rPr lang="ru-RU"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КиЗ</a:t>
            </a:r>
            <a:r>
              <a:rPr lang="ru-RU"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либо проверить его наличие на промаркированном товаре. Второе — передать сведения о покупке, импорте или продаже мехового изделия в специальный информационный ресурс. </a:t>
            </a:r>
            <a:r>
              <a:rPr lang="ru-RU"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Это система под названием «Маркировка», оператором которой является налоговое ведомство</a:t>
            </a:r>
            <a:r>
              <a:rPr lang="ru-RU"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Добавим, что контроль за процессом маркировки также осуществляют налоговики.</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99141930"/>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507288" cy="1143000"/>
          </a:xfrm>
        </p:spPr>
        <p:txBody>
          <a:bodyPr/>
          <a:lstStyle/>
          <a:p>
            <a:r>
              <a:rPr lang="ru-RU" sz="4000" b="1" dirty="0"/>
              <a:t>Какие товары подлежат маркировке</a:t>
            </a:r>
            <a:endParaRPr lang="ru-RU" sz="4000" dirty="0"/>
          </a:p>
        </p:txBody>
      </p:sp>
      <p:sp>
        <p:nvSpPr>
          <p:cNvPr id="3" name="Прямоугольник 2"/>
          <p:cNvSpPr/>
          <p:nvPr/>
        </p:nvSpPr>
        <p:spPr>
          <a:xfrm>
            <a:off x="457200" y="1143000"/>
            <a:ext cx="8291264" cy="4801635"/>
          </a:xfrm>
          <a:prstGeom prst="rect">
            <a:avLst/>
          </a:prstGeom>
        </p:spPr>
        <p:txBody>
          <a:bodyPr wrap="square">
            <a:spAutoFit/>
          </a:bodyPr>
          <a:lstStyle/>
          <a:p>
            <a:pPr indent="449580" algn="just">
              <a:lnSpc>
                <a:spcPct val="107000"/>
              </a:lnSpc>
              <a:spcBef>
                <a:spcPts val="750"/>
              </a:spcBef>
              <a:spcAft>
                <a:spcPts val="1050"/>
              </a:spcAft>
            </a:pPr>
            <a:r>
              <a:rPr lang="ru-RU"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Перечень товаров, подлежащих маркировке, приведен в приложении № 1 к Правилам маркировки. В него входят предметы одежды из норки, нутрии, песца или лисицы, кролика или зайца, енота, овчины и иных видов меха. Для каждого вида изделий указан соответствующий код по единой товарной номенклатуре внешнеэкономической деятельности единого Евразийского экономического союза (ТН ВЭД ЕАЭС). Все указанные коды относятся к группе 43 «Натуральный и искусственный мех; изделия из него».</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Bef>
                <a:spcPts val="750"/>
              </a:spcBef>
              <a:spcAft>
                <a:spcPts val="1050"/>
              </a:spcAft>
            </a:pPr>
            <a:r>
              <a:rPr lang="ru-RU"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На практике бывает нелегко разобраться, относится ли то или иное изделие к товарам, подлежащим маркировке. Например, нужно ли маркировать норковый воротник, пришиваемый к драповому пальто. Найти ответ можно с помощью документа, который называется «Пояснения к товарной номенклатуре внешнеэкономической деятельности таможенного союза (ТН ВЭД ТС)» (утв. решением Комиссии Таможенного союза </a:t>
            </a:r>
            <a:r>
              <a:rPr lang="ru-RU" sz="1600" dirty="0">
                <a:solidFill>
                  <a:srgbClr val="86A0C2"/>
                </a:solidFill>
                <a:latin typeface="Arial" panose="020B0604020202020204" pitchFamily="34" charset="0"/>
                <a:ea typeface="Times New Roman" panose="02020603050405020304" pitchFamily="18" charset="0"/>
                <a:cs typeface="Times New Roman" panose="02020603050405020304" pitchFamily="18" charset="0"/>
                <a:hlinkClick r:id="rId2"/>
              </a:rPr>
              <a:t>от 18.11.11 № 851</a:t>
            </a:r>
            <a:r>
              <a:rPr lang="ru-RU"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размещен на сайте </a:t>
            </a:r>
            <a:r>
              <a:rPr lang="ru-RU" sz="1600" dirty="0">
                <a:solidFill>
                  <a:srgbClr val="86A0C2"/>
                </a:solidFill>
                <a:latin typeface="Arial" panose="020B0604020202020204" pitchFamily="34" charset="0"/>
                <a:ea typeface="Times New Roman" panose="02020603050405020304" pitchFamily="18" charset="0"/>
                <a:cs typeface="Times New Roman" panose="02020603050405020304" pitchFamily="18" charset="0"/>
                <a:hlinkClick r:id="rId3"/>
              </a:rPr>
              <a:t>Евразийской экономической комиссии</a:t>
            </a:r>
            <a:r>
              <a:rPr lang="ru-RU"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Так, из пояснений к группе 43 в частности следует, что отвороты и воротники — это предметы отделки, которые в общем случае не относятся к меховой одежде. Значит, норковый воротник маркировки не требует.</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9686838"/>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44624"/>
            <a:ext cx="8856984" cy="1143000"/>
          </a:xfrm>
        </p:spPr>
        <p:txBody>
          <a:bodyPr/>
          <a:lstStyle/>
          <a:p>
            <a:r>
              <a:rPr lang="ru-RU" sz="4000" b="1" dirty="0" smtClean="0"/>
              <a:t>В каких случаях маркировка не нужна</a:t>
            </a:r>
            <a:endParaRPr lang="ru-RU" sz="4000" dirty="0"/>
          </a:p>
        </p:txBody>
      </p:sp>
      <p:sp>
        <p:nvSpPr>
          <p:cNvPr id="3" name="Прямоугольник 2"/>
          <p:cNvSpPr/>
          <p:nvPr/>
        </p:nvSpPr>
        <p:spPr>
          <a:xfrm>
            <a:off x="395536" y="1196238"/>
            <a:ext cx="8352928" cy="4485074"/>
          </a:xfrm>
          <a:prstGeom prst="rect">
            <a:avLst/>
          </a:prstGeom>
        </p:spPr>
        <p:txBody>
          <a:bodyPr wrap="square">
            <a:spAutoFit/>
          </a:bodyPr>
          <a:lstStyle/>
          <a:p>
            <a:pPr indent="449580" algn="just">
              <a:lnSpc>
                <a:spcPct val="107000"/>
              </a:lnSpc>
              <a:spcBef>
                <a:spcPts val="750"/>
              </a:spcBef>
              <a:spcAft>
                <a:spcPts val="1050"/>
              </a:spcAft>
            </a:pPr>
            <a:r>
              <a:rPr lang="ru-RU"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В пункте 2 Правил маркировки перечислены операции с меховыми изделиями, при которых маркировать товар не нужно. Это, в числе прочего, вывоз за пределы Евразийского экономического союза, транспортировка под таможенным контролем и реализация в магазинах беспошлинной торговли. Кроме того, это доставка и хранение изделий, предназначенных для испытаний в области стандартизации и </a:t>
            </a:r>
            <a:r>
              <a:rPr lang="ru-RU"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техрегламентов</a:t>
            </a:r>
            <a:r>
              <a:rPr lang="ru-RU"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а также доставка и хранение экспонатов международных выставок. Сюда же относится ввоз в страну безвозмездной гуманитарной помощи и операции по конфискации, изъятию и аресту товара.</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Bef>
                <a:spcPts val="750"/>
              </a:spcBef>
              <a:spcAft>
                <a:spcPts val="1050"/>
              </a:spcAft>
            </a:pPr>
            <a:r>
              <a:rPr lang="ru-RU"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Не нужна маркировка и в случае, когда товар хранится или используется самим производителем, либо когда изделиями пользуются физические лица в личных целях. Наконец, под маркировку не подпадает доставка и хранение изделий, возвращенных покупателями розничному продавцу при наличии документов на возврат.</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04216867"/>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Рисунок 31" descr="base_1_189969_76"/>
          <p:cNvPicPr/>
          <p:nvPr/>
        </p:nvPicPr>
        <p:blipFill>
          <a:blip r:embed="rId2"/>
          <a:srcRect/>
          <a:stretch>
            <a:fillRect/>
          </a:stretch>
        </p:blipFill>
        <p:spPr bwMode="auto">
          <a:xfrm>
            <a:off x="323850" y="1268413"/>
            <a:ext cx="4719638" cy="3133725"/>
          </a:xfrm>
          <a:prstGeom prst="rect">
            <a:avLst/>
          </a:prstGeom>
          <a:ln>
            <a:noFill/>
          </a:ln>
          <a:effectLst>
            <a:outerShdw blurRad="292100" dist="139700" dir="2700000" algn="tl" rotWithShape="0">
              <a:srgbClr val="333333">
                <a:alpha val="65000"/>
              </a:srgbClr>
            </a:outerShdw>
          </a:effectLst>
        </p:spPr>
      </p:pic>
      <p:pic>
        <p:nvPicPr>
          <p:cNvPr id="33" name="Рисунок 32" descr="base_1_189969_77"/>
          <p:cNvPicPr/>
          <p:nvPr/>
        </p:nvPicPr>
        <p:blipFill>
          <a:blip r:embed="rId3"/>
          <a:srcRect/>
          <a:stretch>
            <a:fillRect/>
          </a:stretch>
        </p:blipFill>
        <p:spPr bwMode="auto">
          <a:xfrm>
            <a:off x="3276600" y="2492375"/>
            <a:ext cx="4038600" cy="3003550"/>
          </a:xfrm>
          <a:prstGeom prst="rect">
            <a:avLst/>
          </a:prstGeom>
          <a:ln>
            <a:noFill/>
          </a:ln>
          <a:effectLst>
            <a:outerShdw blurRad="292100" dist="139700" dir="2700000" algn="tl" rotWithShape="0">
              <a:srgbClr val="333333">
                <a:alpha val="65000"/>
              </a:srgbClr>
            </a:outerShdw>
          </a:effectLst>
        </p:spPr>
      </p:pic>
      <p:pic>
        <p:nvPicPr>
          <p:cNvPr id="34" name="Рисунок 33" descr="base_1_189969_78"/>
          <p:cNvPicPr/>
          <p:nvPr/>
        </p:nvPicPr>
        <p:blipFill>
          <a:blip r:embed="rId4"/>
          <a:srcRect/>
          <a:stretch>
            <a:fillRect/>
          </a:stretch>
        </p:blipFill>
        <p:spPr bwMode="auto">
          <a:xfrm>
            <a:off x="5724525" y="4437063"/>
            <a:ext cx="3311525" cy="1944687"/>
          </a:xfrm>
          <a:prstGeom prst="rect">
            <a:avLst/>
          </a:prstGeom>
          <a:ln>
            <a:noFill/>
          </a:ln>
          <a:effectLst>
            <a:outerShdw blurRad="292100" dist="139700" dir="2700000" algn="tl" rotWithShape="0">
              <a:srgbClr val="333333">
                <a:alpha val="65000"/>
              </a:srgbClr>
            </a:outerShdw>
          </a:effectLst>
        </p:spPr>
        <p:style>
          <a:lnRef idx="0">
            <a:scrgbClr r="0" g="0" b="0"/>
          </a:lnRef>
          <a:fillRef idx="1001">
            <a:schemeClr val="lt1"/>
          </a:fillRef>
          <a:effectRef idx="0">
            <a:scrgbClr r="0" g="0" b="0"/>
          </a:effectRef>
          <a:fontRef idx="major"/>
        </p:style>
      </p:pic>
      <p:cxnSp>
        <p:nvCxnSpPr>
          <p:cNvPr id="3" name="Прямая соединительная линия 2"/>
          <p:cNvCxnSpPr/>
          <p:nvPr/>
        </p:nvCxnSpPr>
        <p:spPr>
          <a:xfrm>
            <a:off x="9525" y="1016000"/>
            <a:ext cx="9144000" cy="0"/>
          </a:xfrm>
          <a:prstGeom prst="line">
            <a:avLst/>
          </a:prstGeom>
          <a:ln w="50800" cmpd="sng">
            <a:solidFill>
              <a:srgbClr val="000066"/>
            </a:solidFill>
          </a:ln>
        </p:spPr>
        <p:style>
          <a:lnRef idx="1">
            <a:schemeClr val="accent1"/>
          </a:lnRef>
          <a:fillRef idx="0">
            <a:schemeClr val="accent1"/>
          </a:fillRef>
          <a:effectRef idx="0">
            <a:schemeClr val="accent1"/>
          </a:effectRef>
          <a:fontRef idx="minor">
            <a:schemeClr val="tx1"/>
          </a:fontRef>
        </p:style>
      </p:cxnSp>
      <p:sp>
        <p:nvSpPr>
          <p:cNvPr id="8196" name="TextBox 3"/>
          <p:cNvSpPr txBox="1">
            <a:spLocks noChangeArrowheads="1"/>
          </p:cNvSpPr>
          <p:nvPr/>
        </p:nvSpPr>
        <p:spPr bwMode="auto">
          <a:xfrm>
            <a:off x="468313" y="122238"/>
            <a:ext cx="8245475" cy="40005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ru-RU" altLang="ru-RU" sz="2000" dirty="0">
              <a:solidFill>
                <a:srgbClr val="002060"/>
              </a:solidFill>
              <a:effectLst>
                <a:outerShdw blurRad="38100" dist="38100" dir="2700000" algn="tl">
                  <a:srgbClr val="000000">
                    <a:alpha val="43137"/>
                  </a:srgbClr>
                </a:outerShdw>
              </a:effectLst>
              <a:latin typeface="+mn-lt"/>
            </a:endParaRPr>
          </a:p>
        </p:txBody>
      </p:sp>
      <p:sp>
        <p:nvSpPr>
          <p:cNvPr id="18438" name="Номер слайда 1"/>
          <p:cNvSpPr txBox="1">
            <a:spLocks noGrp="1"/>
          </p:cNvSpPr>
          <p:nvPr/>
        </p:nvSpPr>
        <p:spPr bwMode="auto">
          <a:xfrm>
            <a:off x="8342313" y="196850"/>
            <a:ext cx="801687" cy="381000"/>
          </a:xfrm>
          <a:prstGeom prst="rect">
            <a:avLst/>
          </a:prstGeom>
          <a:noFill/>
          <a:ln w="9525">
            <a:noFill/>
            <a:miter lim="800000"/>
            <a:headEnd/>
            <a:tailEnd/>
          </a:ln>
        </p:spPr>
        <p:txBody>
          <a:bodyPr/>
          <a:lstStyle/>
          <a:p>
            <a:r>
              <a:rPr lang="en-US" altLang="ru-RU">
                <a:solidFill>
                  <a:schemeClr val="tx2"/>
                </a:solidFill>
                <a:latin typeface="Times" pitchFamily="18" charset="0"/>
                <a:cs typeface="Times" pitchFamily="18" charset="0"/>
              </a:rPr>
              <a:t>|  </a:t>
            </a:r>
            <a:r>
              <a:rPr lang="ru-RU" altLang="ru-RU">
                <a:solidFill>
                  <a:schemeClr val="tx2"/>
                </a:solidFill>
                <a:latin typeface="Times" pitchFamily="18" charset="0"/>
                <a:cs typeface="Times" pitchFamily="18" charset="0"/>
              </a:rPr>
              <a:t>2</a:t>
            </a:r>
          </a:p>
        </p:txBody>
      </p:sp>
      <p:sp>
        <p:nvSpPr>
          <p:cNvPr id="10241" name="Rectangle 1"/>
          <p:cNvSpPr>
            <a:spLocks noChangeArrowheads="1"/>
          </p:cNvSpPr>
          <p:nvPr/>
        </p:nvSpPr>
        <p:spPr bwMode="auto">
          <a:xfrm>
            <a:off x="899592" y="247604"/>
            <a:ext cx="7416824" cy="523220"/>
          </a:xfrm>
          <a:prstGeom prst="rect">
            <a:avLst/>
          </a:prstGeom>
          <a:ln>
            <a:headEnd/>
            <a:tailEnd/>
          </a:ln>
          <a:effectLst>
            <a:innerShdw blurRad="63500" dist="50800" dir="2700000">
              <a:prstClr val="black">
                <a:alpha val="50000"/>
              </a:prstClr>
            </a:innerShdw>
          </a:effectLst>
        </p:spPr>
        <p:style>
          <a:lnRef idx="1">
            <a:schemeClr val="accent1"/>
          </a:lnRef>
          <a:fillRef idx="2">
            <a:schemeClr val="accent1"/>
          </a:fillRef>
          <a:effectRef idx="1">
            <a:schemeClr val="accent1"/>
          </a:effectRef>
          <a:fontRef idx="minor">
            <a:schemeClr val="dk1"/>
          </a:fontRef>
        </p:style>
        <p:txBody>
          <a:bodyPr anchor="ctr">
            <a:spAutoFit/>
          </a:bodyPr>
          <a:lstStyle/>
          <a:p>
            <a:pPr algn="ctr"/>
            <a:r>
              <a:rPr lang="ru-RU" sz="1400" b="1">
                <a:solidFill>
                  <a:schemeClr val="tx1"/>
                </a:solidFill>
                <a:latin typeface="Times New Roman" pitchFamily="18" charset="0"/>
                <a:cs typeface="Times New Roman" pitchFamily="18" charset="0"/>
              </a:rPr>
              <a:t>ПРИМЕРЫ</a:t>
            </a:r>
            <a:endParaRPr lang="ru-RU" sz="700" b="1">
              <a:solidFill>
                <a:schemeClr val="tx1"/>
              </a:solidFill>
              <a:latin typeface="Arial" charset="0"/>
            </a:endParaRPr>
          </a:p>
          <a:p>
            <a:pPr algn="ctr" eaLnBrk="0" hangingPunct="0"/>
            <a:r>
              <a:rPr lang="ru-RU" sz="1400" b="1">
                <a:solidFill>
                  <a:schemeClr val="tx1"/>
                </a:solidFill>
                <a:latin typeface="Times New Roman" pitchFamily="18" charset="0"/>
                <a:cs typeface="Times New Roman" pitchFamily="18" charset="0"/>
              </a:rPr>
              <a:t>ИЗОБРАЖЕНИЙ КОНТРОЛЬНЫХ (ИДЕНТИФИКАЦИОННЫХ) ЗНАКОВ</a:t>
            </a:r>
            <a:endParaRPr lang="ru-RU" b="1">
              <a:solidFill>
                <a:schemeClr val="tx1"/>
              </a:solidFill>
              <a:latin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Shape 40"/>
          <p:cNvSpPr>
            <a:spLocks noGrp="1"/>
          </p:cNvSpPr>
          <p:nvPr>
            <p:ph type="title"/>
          </p:nvPr>
        </p:nvSpPr>
        <p:spPr>
          <a:xfrm>
            <a:off x="251520" y="548680"/>
            <a:ext cx="8643938" cy="1368152"/>
          </a:xfrm>
          <a:scene3d>
            <a:camera prst="orthographicFront"/>
            <a:lightRig rig="threePt" dir="t"/>
          </a:scene3d>
          <a:sp3d>
            <a:bevelT w="152400" h="50800" prst="softRound"/>
          </a:sp3d>
        </p:spPr>
        <p:style>
          <a:lnRef idx="1">
            <a:schemeClr val="accent1"/>
          </a:lnRef>
          <a:fillRef idx="2">
            <a:schemeClr val="accent1"/>
          </a:fillRef>
          <a:effectRef idx="1">
            <a:schemeClr val="accent1"/>
          </a:effectRef>
          <a:fontRef idx="minor">
            <a:schemeClr val="dk1"/>
          </a:fontRef>
        </p:style>
        <p:txBody>
          <a:bodyPr>
            <a:normAutofit/>
          </a:bodyPr>
          <a:lstStyle>
            <a:lvl1pPr defTabSz="508254">
              <a:defRPr sz="6264"/>
            </a:lvl1pPr>
          </a:lstStyle>
          <a:p>
            <a:pPr>
              <a:defRPr/>
            </a:pPr>
            <a:r>
              <a:rPr lang="ru-RU" sz="2800" b="1" dirty="0" smtClean="0">
                <a:ln w="12700">
                  <a:solidFill>
                    <a:schemeClr val="tx2">
                      <a:satMod val="155000"/>
                    </a:schemeClr>
                  </a:solidFill>
                  <a:prstDash val="solid"/>
                </a:ln>
                <a:solidFill>
                  <a:schemeClr val="bg2">
                    <a:lumMod val="75000"/>
                  </a:schemeClr>
                </a:solidFill>
                <a:effectLst>
                  <a:outerShdw blurRad="41275" dist="20320" dir="1800000" algn="tl" rotWithShape="0">
                    <a:srgbClr val="000000">
                      <a:alpha val="40000"/>
                    </a:srgbClr>
                  </a:outerShdw>
                </a:effectLst>
              </a:rPr>
              <a:t>Перечень товаров, подлежащих маркировке контрольными (идентификационными) знаками:</a:t>
            </a:r>
            <a:endParaRPr lang="ru-RU" sz="2800" b="1" dirty="0">
              <a:ln w="12700">
                <a:solidFill>
                  <a:schemeClr val="tx2">
                    <a:satMod val="155000"/>
                  </a:schemeClr>
                </a:solidFill>
                <a:prstDash val="solid"/>
              </a:ln>
              <a:solidFill>
                <a:schemeClr val="bg2">
                  <a:lumMod val="75000"/>
                </a:schemeClr>
              </a:solidFill>
              <a:effectLst>
                <a:outerShdw blurRad="41275" dist="20320" dir="1800000" algn="tl" rotWithShape="0">
                  <a:srgbClr val="000000">
                    <a:alpha val="40000"/>
                  </a:srgbClr>
                </a:outerShdw>
              </a:effectLst>
            </a:endParaRPr>
          </a:p>
        </p:txBody>
      </p:sp>
      <p:sp>
        <p:nvSpPr>
          <p:cNvPr id="41" name="Shape 41"/>
          <p:cNvSpPr>
            <a:spLocks noGrp="1"/>
          </p:cNvSpPr>
          <p:nvPr>
            <p:ph type="body" idx="1"/>
          </p:nvPr>
        </p:nvSpPr>
        <p:spPr>
          <a:xfrm>
            <a:off x="467544" y="2348880"/>
            <a:ext cx="8208912" cy="324036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b="100000"/>
            </a:path>
            <a:tileRect t="-100000" r="-100000"/>
          </a:gradFill>
          <a:effectLst>
            <a:outerShdw blurRad="63500" sx="102000" sy="102000" algn="ctr" rotWithShape="0">
              <a:prstClr val="black">
                <a:alpha val="40000"/>
              </a:prstClr>
            </a:outerShdw>
          </a:effectLst>
          <a:scene3d>
            <a:camera prst="obliqueTopRight"/>
            <a:lightRig rig="threePt" dir="t"/>
          </a:scene3d>
        </p:spPr>
        <p:txBody>
          <a:bodyPr>
            <a:normAutofit fontScale="92500"/>
          </a:bodyPr>
          <a:lstStyle/>
          <a:p>
            <a:pPr>
              <a:buFont typeface="Arial" charset="0"/>
              <a:buNone/>
              <a:defRPr/>
            </a:pPr>
            <a:r>
              <a:rPr lang="ru-RU" sz="2600" b="1" dirty="0" smtClean="0">
                <a:solidFill>
                  <a:srgbClr val="C00000"/>
                </a:solidFill>
              </a:rPr>
              <a:t>• 4303 10 901 0 предметы одежды из норки</a:t>
            </a:r>
          </a:p>
          <a:p>
            <a:pPr>
              <a:buFont typeface="Arial" charset="0"/>
              <a:buNone/>
              <a:defRPr/>
            </a:pPr>
            <a:r>
              <a:rPr lang="ru-RU" sz="2600" b="1" dirty="0" smtClean="0">
                <a:solidFill>
                  <a:srgbClr val="C00000"/>
                </a:solidFill>
              </a:rPr>
              <a:t>• 4303 10 902 0 предметы одежды из нутрии</a:t>
            </a:r>
          </a:p>
          <a:p>
            <a:pPr>
              <a:buFont typeface="Arial" charset="0"/>
              <a:buNone/>
              <a:defRPr/>
            </a:pPr>
            <a:r>
              <a:rPr lang="ru-RU" sz="2600" b="1" dirty="0" smtClean="0">
                <a:solidFill>
                  <a:srgbClr val="C00000"/>
                </a:solidFill>
              </a:rPr>
              <a:t>• 4303 10 903 0 предметы одежды из песца или лисицы</a:t>
            </a:r>
          </a:p>
          <a:p>
            <a:pPr>
              <a:buFont typeface="Arial" charset="0"/>
              <a:buNone/>
              <a:defRPr/>
            </a:pPr>
            <a:r>
              <a:rPr lang="ru-RU" sz="2600" b="1" dirty="0" smtClean="0">
                <a:solidFill>
                  <a:srgbClr val="C00000"/>
                </a:solidFill>
              </a:rPr>
              <a:t>• 4303 10 904 0 предметы одежды из кролика или зайца</a:t>
            </a:r>
          </a:p>
          <a:p>
            <a:pPr>
              <a:buFont typeface="Arial" charset="0"/>
              <a:buNone/>
              <a:defRPr/>
            </a:pPr>
            <a:r>
              <a:rPr lang="ru-RU" sz="2600" b="1" dirty="0" smtClean="0">
                <a:solidFill>
                  <a:srgbClr val="C00000"/>
                </a:solidFill>
              </a:rPr>
              <a:t>• 4303 10 905 0 предметы одежды из енота</a:t>
            </a:r>
          </a:p>
          <a:p>
            <a:pPr>
              <a:buFont typeface="Arial" charset="0"/>
              <a:buNone/>
              <a:defRPr/>
            </a:pPr>
            <a:r>
              <a:rPr lang="ru-RU" sz="2600" b="1" dirty="0" smtClean="0">
                <a:solidFill>
                  <a:srgbClr val="C00000"/>
                </a:solidFill>
              </a:rPr>
              <a:t>• 4303 10 906 0 предметы одежды из овчины</a:t>
            </a:r>
          </a:p>
          <a:p>
            <a:pPr>
              <a:buFont typeface="Arial" charset="0"/>
              <a:buNone/>
              <a:defRPr/>
            </a:pPr>
            <a:r>
              <a:rPr lang="ru-RU" sz="2600" b="1" dirty="0" smtClean="0">
                <a:solidFill>
                  <a:srgbClr val="C00000"/>
                </a:solidFill>
              </a:rPr>
              <a:t>• 4303 10 908 0 предметы одежды прочие</a:t>
            </a:r>
          </a:p>
        </p:txBody>
      </p:sp>
      <p:sp>
        <p:nvSpPr>
          <p:cNvPr id="4" name="Shape 41"/>
          <p:cNvSpPr txBox="1">
            <a:spLocks/>
          </p:cNvSpPr>
          <p:nvPr/>
        </p:nvSpPr>
        <p:spPr bwMode="auto">
          <a:xfrm>
            <a:off x="250825" y="1484313"/>
            <a:ext cx="8643938" cy="677862"/>
          </a:xfrm>
          <a:prstGeom prst="rect">
            <a:avLst/>
          </a:prstGeom>
          <a:noFill/>
          <a:ln w="9525">
            <a:noFill/>
            <a:miter lim="800000"/>
            <a:headEnd/>
            <a:tailEnd/>
          </a:ln>
        </p:spPr>
        <p:txBody>
          <a:bodyPr/>
          <a:lstStyle/>
          <a:p>
            <a:pPr marL="236538" indent="-236538" defTabSz="266700" eaLnBrk="0" hangingPunct="0">
              <a:spcBef>
                <a:spcPts val="2038"/>
              </a:spcBef>
              <a:buFont typeface="Arial" charset="0"/>
              <a:buChar char="•"/>
            </a:pPr>
            <a:endParaRPr lang="ru-RU" sz="2100">
              <a:solidFill>
                <a:srgbClr val="535353"/>
              </a:solidFill>
              <a:latin typeface="Helvetica Neue"/>
            </a:endParaRPr>
          </a:p>
        </p:txBody>
      </p:sp>
      <p:sp>
        <p:nvSpPr>
          <p:cNvPr id="5" name="Shape 41"/>
          <p:cNvSpPr txBox="1">
            <a:spLocks/>
          </p:cNvSpPr>
          <p:nvPr/>
        </p:nvSpPr>
        <p:spPr bwMode="auto">
          <a:xfrm>
            <a:off x="250825" y="1700213"/>
            <a:ext cx="8643938" cy="461962"/>
          </a:xfrm>
          <a:prstGeom prst="rect">
            <a:avLst/>
          </a:prstGeom>
          <a:noFill/>
          <a:ln w="9525">
            <a:noFill/>
            <a:miter lim="800000"/>
            <a:headEnd/>
            <a:tailEnd/>
          </a:ln>
        </p:spPr>
        <p:txBody>
          <a:bodyPr/>
          <a:lstStyle/>
          <a:p>
            <a:pPr marL="236538" indent="-236538" defTabSz="266700" eaLnBrk="0" hangingPunct="0">
              <a:spcBef>
                <a:spcPts val="2038"/>
              </a:spcBef>
              <a:buFont typeface="Arial" charset="0"/>
              <a:buChar char="•"/>
            </a:pPr>
            <a:endParaRPr lang="ru-RU" sz="2100">
              <a:solidFill>
                <a:srgbClr val="535353"/>
              </a:solidFill>
              <a:latin typeface="Helvetica Neue"/>
            </a:endParaRP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3" presetClass="entr" presetSubtype="32" fill="hold" nodeType="afterEffect">
                                  <p:stCondLst>
                                    <p:cond delay="0"/>
                                  </p:stCondLst>
                                  <p:iterate>
                                    <p:tmAbs val="0"/>
                                  </p:iterate>
                                  <p:childTnLst>
                                    <p:set>
                                      <p:cBhvr>
                                        <p:cTn id="6" fill="hold"/>
                                        <p:tgtEl>
                                          <p:spTgt spid="40"/>
                                        </p:tgtEl>
                                        <p:attrNameLst>
                                          <p:attrName>style.visibility</p:attrName>
                                        </p:attrNameLst>
                                      </p:cBhvr>
                                      <p:to>
                                        <p:strVal val="visible"/>
                                      </p:to>
                                    </p:set>
                                    <p:anim calcmode="lin" valueType="num">
                                      <p:cBhvr>
                                        <p:cTn id="7" dur="1500" fill="hold"/>
                                        <p:tgtEl>
                                          <p:spTgt spid="40"/>
                                        </p:tgtEl>
                                        <p:attrNameLst>
                                          <p:attrName>ppt_w</p:attrName>
                                        </p:attrNameLst>
                                      </p:cBhvr>
                                      <p:tavLst>
                                        <p:tav tm="0">
                                          <p:val>
                                            <p:fltVal val="0"/>
                                          </p:val>
                                        </p:tav>
                                        <p:tav tm="100000">
                                          <p:val>
                                            <p:strVal val="#ppt_w"/>
                                          </p:val>
                                        </p:tav>
                                      </p:tavLst>
                                    </p:anim>
                                    <p:anim calcmode="lin" valueType="num">
                                      <p:cBhvr>
                                        <p:cTn id="8" dur="1500" fill="hold"/>
                                        <p:tgtEl>
                                          <p:spTgt spid="40"/>
                                        </p:tgtEl>
                                        <p:attrNameLst>
                                          <p:attrName>ppt_h</p:attrName>
                                        </p:attrNameLst>
                                      </p:cBhvr>
                                      <p:tavLst>
                                        <p:tav tm="0">
                                          <p:val>
                                            <p:fltVal val="0"/>
                                          </p:val>
                                        </p:tav>
                                        <p:tav tm="100000">
                                          <p:val>
                                            <p:strVal val="#ppt_h"/>
                                          </p:val>
                                        </p:tav>
                                      </p:tavLst>
                                    </p:anim>
                                  </p:childTnLst>
                                </p:cTn>
                              </p:par>
                            </p:childTnLst>
                          </p:cTn>
                        </p:par>
                        <p:par>
                          <p:cTn id="9" fill="hold">
                            <p:stCondLst>
                              <p:cond delay="1500"/>
                            </p:stCondLst>
                            <p:childTnLst>
                              <p:par>
                                <p:cTn id="10" presetID="23" presetClass="entr" presetSubtype="32" fill="hold" nodeType="afterEffect">
                                  <p:stCondLst>
                                    <p:cond delay="0"/>
                                  </p:stCondLst>
                                  <p:iterate>
                                    <p:tmAbs val="0"/>
                                  </p:iterate>
                                  <p:childTnLst>
                                    <p:set>
                                      <p:cBhvr>
                                        <p:cTn id="11" fill="hold"/>
                                        <p:tgtEl>
                                          <p:spTgt spid="41"/>
                                        </p:tgtEl>
                                        <p:attrNameLst>
                                          <p:attrName>style.visibility</p:attrName>
                                        </p:attrNameLst>
                                      </p:cBhvr>
                                      <p:to>
                                        <p:strVal val="visible"/>
                                      </p:to>
                                    </p:set>
                                    <p:anim calcmode="lin" valueType="num">
                                      <p:cBhvr>
                                        <p:cTn id="12" dur="1500" fill="hold"/>
                                        <p:tgtEl>
                                          <p:spTgt spid="41"/>
                                        </p:tgtEl>
                                        <p:attrNameLst>
                                          <p:attrName>ppt_w</p:attrName>
                                        </p:attrNameLst>
                                      </p:cBhvr>
                                      <p:tavLst>
                                        <p:tav tm="0">
                                          <p:val>
                                            <p:fltVal val="0"/>
                                          </p:val>
                                        </p:tav>
                                        <p:tav tm="100000">
                                          <p:val>
                                            <p:strVal val="#ppt_w"/>
                                          </p:val>
                                        </p:tav>
                                      </p:tavLst>
                                    </p:anim>
                                    <p:anim calcmode="lin" valueType="num">
                                      <p:cBhvr>
                                        <p:cTn id="13" dur="1500" fill="hold"/>
                                        <p:tgtEl>
                                          <p:spTgt spid="41"/>
                                        </p:tgtEl>
                                        <p:attrNameLst>
                                          <p:attrName>ppt_h</p:attrName>
                                        </p:attrNameLst>
                                      </p:cBhvr>
                                      <p:tavLst>
                                        <p:tav tm="0">
                                          <p:val>
                                            <p:fltVal val="0"/>
                                          </p:val>
                                        </p:tav>
                                        <p:tav tm="100000">
                                          <p:val>
                                            <p:strVal val="#ppt_h"/>
                                          </p:val>
                                        </p:tav>
                                      </p:tavLst>
                                    </p:anim>
                                  </p:childTnLst>
                                </p:cTn>
                              </p:par>
                            </p:childTnLst>
                          </p:cTn>
                        </p:par>
                        <p:par>
                          <p:cTn id="14" fill="hold">
                            <p:stCondLst>
                              <p:cond delay="3000"/>
                            </p:stCondLst>
                            <p:childTnLst>
                              <p:par>
                                <p:cTn id="15" presetID="23" presetClass="entr" presetSubtype="32" fill="hold" grpId="0" nodeType="afterEffect" nodePh="1">
                                  <p:stCondLst>
                                    <p:cond delay="0"/>
                                  </p:stCondLst>
                                  <p:endCondLst>
                                    <p:cond evt="begin" delay="0">
                                      <p:tn val="15"/>
                                    </p:cond>
                                  </p:endCondLst>
                                  <p:iterate>
                                    <p:tmAbs val="0"/>
                                  </p:iterate>
                                  <p:childTnLst>
                                    <p:set>
                                      <p:cBhvr>
                                        <p:cTn id="16" fill="hold"/>
                                        <p:tgtEl>
                                          <p:spTgt spid="4"/>
                                        </p:tgtEl>
                                        <p:attrNameLst>
                                          <p:attrName>style.visibility</p:attrName>
                                        </p:attrNameLst>
                                      </p:cBhvr>
                                      <p:to>
                                        <p:strVal val="visible"/>
                                      </p:to>
                                    </p:set>
                                    <p:anim calcmode="lin" valueType="num">
                                      <p:cBhvr>
                                        <p:cTn id="17" dur="1500" fill="hold"/>
                                        <p:tgtEl>
                                          <p:spTgt spid="4"/>
                                        </p:tgtEl>
                                        <p:attrNameLst>
                                          <p:attrName>ppt_w</p:attrName>
                                        </p:attrNameLst>
                                      </p:cBhvr>
                                      <p:tavLst>
                                        <p:tav tm="0">
                                          <p:val>
                                            <p:fltVal val="0"/>
                                          </p:val>
                                        </p:tav>
                                        <p:tav tm="100000">
                                          <p:val>
                                            <p:strVal val="#ppt_w"/>
                                          </p:val>
                                        </p:tav>
                                      </p:tavLst>
                                    </p:anim>
                                    <p:anim calcmode="lin" valueType="num">
                                      <p:cBhvr>
                                        <p:cTn id="18" dur="1500" fill="hold"/>
                                        <p:tgtEl>
                                          <p:spTgt spid="4"/>
                                        </p:tgtEl>
                                        <p:attrNameLst>
                                          <p:attrName>ppt_h</p:attrName>
                                        </p:attrNameLst>
                                      </p:cBhvr>
                                      <p:tavLst>
                                        <p:tav tm="0">
                                          <p:val>
                                            <p:fltVal val="0"/>
                                          </p:val>
                                        </p:tav>
                                        <p:tav tm="100000">
                                          <p:val>
                                            <p:strVal val="#ppt_h"/>
                                          </p:val>
                                        </p:tav>
                                      </p:tavLst>
                                    </p:anim>
                                  </p:childTnLst>
                                </p:cTn>
                              </p:par>
                            </p:childTnLst>
                          </p:cTn>
                        </p:par>
                        <p:par>
                          <p:cTn id="19" fill="hold">
                            <p:stCondLst>
                              <p:cond delay="4500"/>
                            </p:stCondLst>
                            <p:childTnLst>
                              <p:par>
                                <p:cTn id="20" presetID="23" presetClass="entr" presetSubtype="32" fill="hold" grpId="0" nodeType="afterEffect" nodePh="1">
                                  <p:stCondLst>
                                    <p:cond delay="0"/>
                                  </p:stCondLst>
                                  <p:endCondLst>
                                    <p:cond evt="begin" delay="0">
                                      <p:tn val="20"/>
                                    </p:cond>
                                  </p:endCondLst>
                                  <p:iterate>
                                    <p:tmAbs val="0"/>
                                  </p:iterate>
                                  <p:childTnLst>
                                    <p:set>
                                      <p:cBhvr>
                                        <p:cTn id="21" fill="hold"/>
                                        <p:tgtEl>
                                          <p:spTgt spid="5"/>
                                        </p:tgtEl>
                                        <p:attrNameLst>
                                          <p:attrName>style.visibility</p:attrName>
                                        </p:attrNameLst>
                                      </p:cBhvr>
                                      <p:to>
                                        <p:strVal val="visible"/>
                                      </p:to>
                                    </p:set>
                                    <p:anim calcmode="lin" valueType="num">
                                      <p:cBhvr>
                                        <p:cTn id="22" dur="1500" fill="hold"/>
                                        <p:tgtEl>
                                          <p:spTgt spid="5"/>
                                        </p:tgtEl>
                                        <p:attrNameLst>
                                          <p:attrName>ppt_w</p:attrName>
                                        </p:attrNameLst>
                                      </p:cBhvr>
                                      <p:tavLst>
                                        <p:tav tm="0">
                                          <p:val>
                                            <p:fltVal val="0"/>
                                          </p:val>
                                        </p:tav>
                                        <p:tav tm="100000">
                                          <p:val>
                                            <p:strVal val="#ppt_w"/>
                                          </p:val>
                                        </p:tav>
                                      </p:tavLst>
                                    </p:anim>
                                    <p:anim calcmode="lin" valueType="num">
                                      <p:cBhvr>
                                        <p:cTn id="23" dur="15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dvAuto="0"/>
      <p:bldP spid="5" grpId="0" animBg="1" advAuto="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Оборудование и программы для </a:t>
            </a:r>
            <a:r>
              <a:rPr lang="ru-RU" b="1" dirty="0" smtClean="0"/>
              <a:t>маркировки</a:t>
            </a:r>
            <a:endParaRPr lang="ru-RU" dirty="0"/>
          </a:p>
        </p:txBody>
      </p:sp>
      <p:sp>
        <p:nvSpPr>
          <p:cNvPr id="4" name="Прямоугольник 3"/>
          <p:cNvSpPr/>
          <p:nvPr/>
        </p:nvSpPr>
        <p:spPr>
          <a:xfrm>
            <a:off x="395536" y="1700808"/>
            <a:ext cx="8352928" cy="3892348"/>
          </a:xfrm>
          <a:prstGeom prst="rect">
            <a:avLst/>
          </a:prstGeom>
        </p:spPr>
        <p:txBody>
          <a:bodyPr wrap="square">
            <a:spAutoFit/>
          </a:bodyPr>
          <a:lstStyle/>
          <a:p>
            <a:pPr indent="449580" algn="just">
              <a:lnSpc>
                <a:spcPct val="107000"/>
              </a:lnSpc>
              <a:spcBef>
                <a:spcPts val="750"/>
              </a:spcBef>
              <a:spcAft>
                <a:spcPts val="1050"/>
              </a:spcAft>
            </a:pPr>
            <a:r>
              <a:rPr lang="ru-RU"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Участникам мехового рынка понадобятся так называемые RFID-считыватели. Они нужны, чтобы считывать штрих-коды с контрольной (идентификационной) метки. Еще одно предназначение данного оборудования — записывать на RFID-метку уникальный серийный номер торговой единицы. Также при помощи считывателей можно проверять полученные от изготовителя </a:t>
            </a:r>
            <a:r>
              <a:rPr lang="ru-RU"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КиЗ</a:t>
            </a:r>
            <a:r>
              <a:rPr lang="ru-RU"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на предмет брака.</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Bef>
                <a:spcPts val="750"/>
              </a:spcBef>
              <a:spcAft>
                <a:spcPts val="1050"/>
              </a:spcAft>
            </a:pPr>
            <a:r>
              <a:rPr lang="ru-RU"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Чтобы осуществить все перечисленные действия, на RFID-оборудование необходимо установить программное обеспечение. Его можно бесплатно скачать на </a:t>
            </a:r>
            <a:r>
              <a:rPr lang="ru-RU" dirty="0">
                <a:solidFill>
                  <a:srgbClr val="86A0C2"/>
                </a:solidFill>
                <a:latin typeface="Arial" panose="020B0604020202020204" pitchFamily="34" charset="0"/>
                <a:ea typeface="Times New Roman" panose="02020603050405020304" pitchFamily="18" charset="0"/>
                <a:cs typeface="Times New Roman" panose="02020603050405020304" pitchFamily="18" charset="0"/>
                <a:hlinkClick r:id="rId2"/>
              </a:rPr>
              <a:t>сайте ФНС в разделе «Система маркировки изделий из натурального меха»</a:t>
            </a:r>
            <a:r>
              <a:rPr lang="ru-RU"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либо разработать самостоятельно. Готовые бесплатные программы поддерживаются только определенными моделями считывателей (они также перечислены на </a:t>
            </a:r>
            <a:r>
              <a:rPr lang="ru-RU" dirty="0">
                <a:solidFill>
                  <a:srgbClr val="86A0C2"/>
                </a:solidFill>
                <a:latin typeface="Arial" panose="020B0604020202020204" pitchFamily="34" charset="0"/>
                <a:ea typeface="Times New Roman" panose="02020603050405020304" pitchFamily="18" charset="0"/>
                <a:cs typeface="Times New Roman" panose="02020603050405020304" pitchFamily="18" charset="0"/>
                <a:hlinkClick r:id="rId2"/>
              </a:rPr>
              <a:t>сайте ФНС</a:t>
            </a:r>
            <a:r>
              <a:rPr lang="ru-RU"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2162354"/>
      </p:ext>
    </p:extLst>
  </p:cSld>
  <p:clrMapOvr>
    <a:masterClrMapping/>
  </p:clrMapOvr>
  <p:transition spd="med"/>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2977</TotalTime>
  <Words>455</Words>
  <Application>Microsoft Office PowerPoint</Application>
  <PresentationFormat>Экран (4:3)</PresentationFormat>
  <Paragraphs>105</Paragraphs>
  <Slides>18</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18</vt:i4>
      </vt:variant>
    </vt:vector>
  </HeadingPairs>
  <TitlesOfParts>
    <vt:vector size="26" baseType="lpstr">
      <vt:lpstr>Arial</vt:lpstr>
      <vt:lpstr>Calibri</vt:lpstr>
      <vt:lpstr>Helvetica Neue</vt:lpstr>
      <vt:lpstr>Symbol</vt:lpstr>
      <vt:lpstr>Times</vt:lpstr>
      <vt:lpstr>Times New Roman</vt:lpstr>
      <vt:lpstr>Verdana</vt:lpstr>
      <vt:lpstr>Тема Office</vt:lpstr>
      <vt:lpstr> Система маркировки изделий из натурального меха</vt:lpstr>
      <vt:lpstr>Реализация пилотного проекта по введению маркировки товаров контрольными (идентификационными) знаками по товарной позиции «Предметы одежды, принадлежности к одежде и прочие изделия, из натурального меха»</vt:lpstr>
      <vt:lpstr>Презентация PowerPoint</vt:lpstr>
      <vt:lpstr>Что такое маркировка товаров</vt:lpstr>
      <vt:lpstr>Какие товары подлежат маркировке</vt:lpstr>
      <vt:lpstr>В каких случаях маркировка не нужна</vt:lpstr>
      <vt:lpstr>Презентация PowerPoint</vt:lpstr>
      <vt:lpstr>Перечень товаров, подлежащих маркировке контрольными (идентификационными) знаками:</vt:lpstr>
      <vt:lpstr>Оборудование и программы для маркировки</vt:lpstr>
      <vt:lpstr>Маркировка товарных остатков</vt:lpstr>
      <vt:lpstr>Заказать электронную подпись для работы в системе «Маркировка»</vt:lpstr>
      <vt:lpstr>Ответственность за отказ от маркировки</vt:lpstr>
      <vt:lpstr> ПОСТАНОВЛЕНИЕ ПРАВИТЕЛЬСТВА от 11.08.2016 №787 «О РЕАЛИЗАЦИИ ПИЛОТНОГО ПРОЕКТА ПО ВВЕДЕНИЮ МАРКИРОВКИ ТОВАРОВ КОНТРОЛЬНЫМИ (ИДЕНТИФИКАЦИОННЫМИ) ЗНАКАМИ ПО ТОВАРНОЙ ПОЗИЦИИ «ПРЕДМЕТЫ ОДЕЖДЫ, ПРИНАДЛЕЖНОСТИ К ОДЕЖДЕ И ПРОЧИЕ ИЗДЕЛИЯ, ИЗ НАТУРАЛЬНОГО МЕХА»</vt:lpstr>
      <vt:lpstr>  СВЕДЕНИЯ, ПОЛУЧАЕМЫЕ ИЗ ГИС МАРКИРОВКИ </vt:lpstr>
      <vt:lpstr>  СВЕДЕНИЯ, ПЕРЕДАВАЕМЫЕ В ГИС МАРКИРОВКИ </vt:lpstr>
      <vt:lpstr>  СВЕДЕНИЯ, ПЕРЕДАВАЕМЫЕ В ГИС МАРКИРОВКИ </vt:lpstr>
      <vt:lpstr>  СВЕДЕНИЯ, ПЕРЕДАВАЕМЫЕ В ГИС МАРКИРОВКИ </vt:lpstr>
      <vt:lpstr>Контроль в сфере маркировки товаров контрольными (идентификационными) знаками</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Структура Федеральной службы по надзору в сфере защиты прав потребителей и благополучия человека</dc:title>
  <dc:creator>zamruk2</dc:creator>
  <cp:lastModifiedBy>zamruk2</cp:lastModifiedBy>
  <cp:revision>265</cp:revision>
  <dcterms:modified xsi:type="dcterms:W3CDTF">2016-10-06T11:33:42Z</dcterms:modified>
</cp:coreProperties>
</file>